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 id="2147483810" r:id="rId2"/>
    <p:sldMasterId id="214748385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323" r:id="rId15"/>
    <p:sldId id="267" r:id="rId16"/>
    <p:sldId id="268" r:id="rId17"/>
    <p:sldId id="269" r:id="rId18"/>
    <p:sldId id="270" r:id="rId19"/>
    <p:sldId id="271" r:id="rId20"/>
    <p:sldId id="272" r:id="rId21"/>
    <p:sldId id="273" r:id="rId22"/>
    <p:sldId id="275" r:id="rId23"/>
    <p:sldId id="276" r:id="rId24"/>
    <p:sldId id="277" r:id="rId25"/>
    <p:sldId id="274" r:id="rId26"/>
    <p:sldId id="324" r:id="rId27"/>
    <p:sldId id="278" r:id="rId28"/>
    <p:sldId id="279" r:id="rId29"/>
    <p:sldId id="280" r:id="rId30"/>
    <p:sldId id="281" r:id="rId31"/>
    <p:sldId id="282" r:id="rId32"/>
    <p:sldId id="283" r:id="rId33"/>
    <p:sldId id="284" r:id="rId34"/>
    <p:sldId id="285" r:id="rId35"/>
    <p:sldId id="286" r:id="rId36"/>
    <p:sldId id="287" r:id="rId37"/>
    <p:sldId id="325" r:id="rId38"/>
    <p:sldId id="288" r:id="rId39"/>
    <p:sldId id="289" r:id="rId40"/>
    <p:sldId id="290" r:id="rId41"/>
    <p:sldId id="291" r:id="rId42"/>
    <p:sldId id="292" r:id="rId43"/>
    <p:sldId id="293" r:id="rId44"/>
    <p:sldId id="295" r:id="rId45"/>
    <p:sldId id="296" r:id="rId46"/>
    <p:sldId id="297" r:id="rId47"/>
    <p:sldId id="298" r:id="rId48"/>
    <p:sldId id="326" r:id="rId49"/>
    <p:sldId id="299" r:id="rId50"/>
    <p:sldId id="300" r:id="rId51"/>
    <p:sldId id="306" r:id="rId52"/>
    <p:sldId id="307" r:id="rId53"/>
    <p:sldId id="309" r:id="rId54"/>
    <p:sldId id="311" r:id="rId55"/>
    <p:sldId id="308" r:id="rId56"/>
    <p:sldId id="310" r:id="rId57"/>
    <p:sldId id="312" r:id="rId58"/>
    <p:sldId id="313" r:id="rId59"/>
    <p:sldId id="314" r:id="rId60"/>
    <p:sldId id="316" r:id="rId61"/>
    <p:sldId id="315" r:id="rId62"/>
    <p:sldId id="317" r:id="rId63"/>
    <p:sldId id="318" r:id="rId64"/>
    <p:sldId id="319" r:id="rId65"/>
    <p:sldId id="320" r:id="rId66"/>
    <p:sldId id="321" r:id="rId67"/>
    <p:sldId id="322" r:id="rId68"/>
    <p:sldId id="294" r:id="rId69"/>
    <p:sldId id="301" r:id="rId70"/>
    <p:sldId id="302" r:id="rId71"/>
    <p:sldId id="303" r:id="rId72"/>
    <p:sldId id="304" r:id="rId73"/>
    <p:sldId id="305"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0" d="100"/>
          <a:sy n="40" d="100"/>
        </p:scale>
        <p:origin x="48" y="79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12/27/2021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45381596"/>
      </p:ext>
    </p:extLst>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5641557"/>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37717682"/>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ED0962-3155-41D1-A132-EB1FC8382AA6}" type="datetimeFigureOut">
              <a:rPr lang="en-IN" smtClean="0"/>
              <a:t>27-12-2021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0E45975-24FC-4C93-B740-2E1630576CB1}" type="slidenum">
              <a:rPr lang="en-IN" smtClean="0"/>
              <a:t>‹#›</a:t>
            </a:fld>
            <a:endParaRPr lang="en-IN"/>
          </a:p>
        </p:txBody>
      </p:sp>
    </p:spTree>
    <p:extLst>
      <p:ext uri="{BB962C8B-B14F-4D97-AF65-F5344CB8AC3E}">
        <p14:creationId xmlns:p14="http://schemas.microsoft.com/office/powerpoint/2010/main" val="213535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ED0962-3155-41D1-A132-EB1FC8382AA6}" type="datetimeFigureOut">
              <a:rPr lang="en-IN" smtClean="0"/>
              <a:t>27-12-2021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0E45975-24FC-4C93-B740-2E1630576CB1}" type="slidenum">
              <a:rPr lang="en-IN" smtClean="0"/>
              <a:t>‹#›</a:t>
            </a:fld>
            <a:endParaRPr lang="en-IN"/>
          </a:p>
        </p:txBody>
      </p:sp>
    </p:spTree>
    <p:extLst>
      <p:ext uri="{BB962C8B-B14F-4D97-AF65-F5344CB8AC3E}">
        <p14:creationId xmlns:p14="http://schemas.microsoft.com/office/powerpoint/2010/main" val="1400608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21ED0962-3155-41D1-A132-EB1FC8382AA6}" type="datetimeFigureOut">
              <a:rPr lang="en-IN" smtClean="0"/>
              <a:t>27-12-2021</a:t>
            </a:fld>
            <a:endParaRPr lang="en-IN"/>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IN"/>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0E45975-24FC-4C93-B740-2E1630576CB1}" type="slidenum">
              <a:rPr lang="en-IN" smtClean="0"/>
              <a:t>‹#›</a:t>
            </a:fld>
            <a:endParaRPr lang="en-IN"/>
          </a:p>
        </p:txBody>
      </p:sp>
    </p:spTree>
    <p:extLst>
      <p:ext uri="{BB962C8B-B14F-4D97-AF65-F5344CB8AC3E}">
        <p14:creationId xmlns:p14="http://schemas.microsoft.com/office/powerpoint/2010/main" val="159070086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ED0962-3155-41D1-A132-EB1FC8382AA6}" type="datetimeFigureOut">
              <a:rPr lang="en-IN" smtClean="0"/>
              <a:t>27-12-2021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0E45975-24FC-4C93-B740-2E1630576CB1}" type="slidenum">
              <a:rPr lang="en-IN" smtClean="0"/>
              <a:t>‹#›</a:t>
            </a:fld>
            <a:endParaRPr lang="en-IN"/>
          </a:p>
        </p:txBody>
      </p:sp>
    </p:spTree>
    <p:extLst>
      <p:ext uri="{BB962C8B-B14F-4D97-AF65-F5344CB8AC3E}">
        <p14:creationId xmlns:p14="http://schemas.microsoft.com/office/powerpoint/2010/main" val="272514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ED0962-3155-41D1-A132-EB1FC8382AA6}" type="datetimeFigureOut">
              <a:rPr lang="en-IN" smtClean="0"/>
              <a:t>27-12-2021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0E45975-24FC-4C93-B740-2E1630576CB1}" type="slidenum">
              <a:rPr lang="en-IN" smtClean="0"/>
              <a:t>‹#›</a:t>
            </a:fld>
            <a:endParaRPr lang="en-IN"/>
          </a:p>
        </p:txBody>
      </p:sp>
    </p:spTree>
    <p:extLst>
      <p:ext uri="{BB962C8B-B14F-4D97-AF65-F5344CB8AC3E}">
        <p14:creationId xmlns:p14="http://schemas.microsoft.com/office/powerpoint/2010/main" val="2375732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ED0962-3155-41D1-A132-EB1FC8382AA6}" type="datetimeFigureOut">
              <a:rPr lang="en-IN" smtClean="0"/>
              <a:t>27-12-2021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0E45975-24FC-4C93-B740-2E1630576CB1}" type="slidenum">
              <a:rPr lang="en-IN" smtClean="0"/>
              <a:t>‹#›</a:t>
            </a:fld>
            <a:endParaRPr lang="en-IN"/>
          </a:p>
        </p:txBody>
      </p:sp>
    </p:spTree>
    <p:extLst>
      <p:ext uri="{BB962C8B-B14F-4D97-AF65-F5344CB8AC3E}">
        <p14:creationId xmlns:p14="http://schemas.microsoft.com/office/powerpoint/2010/main" val="2304849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D0962-3155-41D1-A132-EB1FC8382AA6}" type="datetimeFigureOut">
              <a:rPr lang="en-IN" smtClean="0"/>
              <a:t>27-12-2021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0E45975-24FC-4C93-B740-2E1630576CB1}" type="slidenum">
              <a:rPr lang="en-IN" smtClean="0"/>
              <a:t>‹#›</a:t>
            </a:fld>
            <a:endParaRPr lang="en-IN"/>
          </a:p>
        </p:txBody>
      </p:sp>
    </p:spTree>
    <p:extLst>
      <p:ext uri="{BB962C8B-B14F-4D97-AF65-F5344CB8AC3E}">
        <p14:creationId xmlns:p14="http://schemas.microsoft.com/office/powerpoint/2010/main" val="947862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ED0962-3155-41D1-A132-EB1FC8382AA6}" type="datetimeFigureOut">
              <a:rPr lang="en-IN" smtClean="0"/>
              <a:t>27-12-2021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0E45975-24FC-4C93-B740-2E1630576CB1}" type="slidenum">
              <a:rPr lang="en-IN" smtClean="0"/>
              <a:t>‹#›</a:t>
            </a:fld>
            <a:endParaRPr lang="en-IN"/>
          </a:p>
        </p:txBody>
      </p:sp>
    </p:spTree>
    <p:extLst>
      <p:ext uri="{BB962C8B-B14F-4D97-AF65-F5344CB8AC3E}">
        <p14:creationId xmlns:p14="http://schemas.microsoft.com/office/powerpoint/2010/main" val="743833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12/27/2021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49268680"/>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ED0962-3155-41D1-A132-EB1FC8382AA6}" type="datetimeFigureOut">
              <a:rPr lang="en-IN" smtClean="0"/>
              <a:t>27-12-2021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0E45975-24FC-4C93-B740-2E1630576CB1}" type="slidenum">
              <a:rPr lang="en-IN" smtClean="0"/>
              <a:t>‹#›</a:t>
            </a:fld>
            <a:endParaRPr lang="en-IN"/>
          </a:p>
        </p:txBody>
      </p:sp>
    </p:spTree>
    <p:extLst>
      <p:ext uri="{BB962C8B-B14F-4D97-AF65-F5344CB8AC3E}">
        <p14:creationId xmlns:p14="http://schemas.microsoft.com/office/powerpoint/2010/main" val="2826280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ED0962-3155-41D1-A132-EB1FC8382AA6}" type="datetimeFigureOut">
              <a:rPr lang="en-IN" smtClean="0"/>
              <a:t>27-12-2021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0E45975-24FC-4C93-B740-2E1630576CB1}" type="slidenum">
              <a:rPr lang="en-IN" smtClean="0"/>
              <a:t>‹#›</a:t>
            </a:fld>
            <a:endParaRPr lang="en-IN"/>
          </a:p>
        </p:txBody>
      </p:sp>
    </p:spTree>
    <p:extLst>
      <p:ext uri="{BB962C8B-B14F-4D97-AF65-F5344CB8AC3E}">
        <p14:creationId xmlns:p14="http://schemas.microsoft.com/office/powerpoint/2010/main" val="576763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21ED0962-3155-41D1-A132-EB1FC8382AA6}" type="datetimeFigureOut">
              <a:rPr lang="en-IN" smtClean="0"/>
              <a:t>27-12-2021</a:t>
            </a:fld>
            <a:endParaRPr lang="en-IN"/>
          </a:p>
        </p:txBody>
      </p:sp>
      <p:sp>
        <p:nvSpPr>
          <p:cNvPr id="5" name="Footer Placeholder 4"/>
          <p:cNvSpPr>
            <a:spLocks noGrp="1"/>
          </p:cNvSpPr>
          <p:nvPr>
            <p:ph type="ftr" sz="quarter" idx="11"/>
          </p:nvPr>
        </p:nvSpPr>
        <p:spPr>
          <a:xfrm>
            <a:off x="3776135" y="6422854"/>
            <a:ext cx="4279669" cy="365125"/>
          </a:xfrm>
        </p:spPr>
        <p:txBody>
          <a:bodyPr/>
          <a:lstStyle/>
          <a:p>
            <a:endParaRPr lang="en-IN"/>
          </a:p>
        </p:txBody>
      </p:sp>
      <p:sp>
        <p:nvSpPr>
          <p:cNvPr id="6" name="Slide Number Placeholder 5"/>
          <p:cNvSpPr>
            <a:spLocks noGrp="1"/>
          </p:cNvSpPr>
          <p:nvPr>
            <p:ph type="sldNum" sz="quarter" idx="12"/>
          </p:nvPr>
        </p:nvSpPr>
        <p:spPr>
          <a:xfrm>
            <a:off x="8073048" y="6422854"/>
            <a:ext cx="879759" cy="365125"/>
          </a:xfrm>
        </p:spPr>
        <p:txBody>
          <a:bodyPr/>
          <a:lstStyle/>
          <a:p>
            <a:fld id="{B0E45975-24FC-4C93-B740-2E1630576CB1}" type="slidenum">
              <a:rPr lang="en-IN" smtClean="0"/>
              <a:t>‹#›</a:t>
            </a:fld>
            <a:endParaRPr lang="en-IN"/>
          </a:p>
        </p:txBody>
      </p:sp>
    </p:spTree>
    <p:extLst>
      <p:ext uri="{BB962C8B-B14F-4D97-AF65-F5344CB8AC3E}">
        <p14:creationId xmlns:p14="http://schemas.microsoft.com/office/powerpoint/2010/main" val="1617648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1ED0962-3155-41D1-A132-EB1FC8382AA6}" type="datetimeFigureOut">
              <a:rPr lang="en-IN" smtClean="0"/>
              <a:t>27-12-2021</a:t>
            </a:fld>
            <a:endParaRPr lang="en-IN"/>
          </a:p>
        </p:txBody>
      </p:sp>
      <p:sp>
        <p:nvSpPr>
          <p:cNvPr id="5" name="Footer Placeholder 4"/>
          <p:cNvSpPr>
            <a:spLocks noGrp="1"/>
          </p:cNvSpPr>
          <p:nvPr>
            <p:ph type="ftr" sz="quarter" idx="11"/>
          </p:nvPr>
        </p:nvSpPr>
        <p:spPr>
          <a:xfrm>
            <a:off x="1876424" y="5410201"/>
            <a:ext cx="5124886" cy="365125"/>
          </a:xfrm>
        </p:spPr>
        <p:txBody>
          <a:bodyPr/>
          <a:lstStyle/>
          <a:p>
            <a:endParaRPr lang="en-IN"/>
          </a:p>
        </p:txBody>
      </p:sp>
      <p:sp>
        <p:nvSpPr>
          <p:cNvPr id="6" name="Slide Number Placeholder 5"/>
          <p:cNvSpPr>
            <a:spLocks noGrp="1"/>
          </p:cNvSpPr>
          <p:nvPr>
            <p:ph type="sldNum" sz="quarter" idx="12"/>
          </p:nvPr>
        </p:nvSpPr>
        <p:spPr>
          <a:xfrm>
            <a:off x="9896911" y="5410199"/>
            <a:ext cx="771089" cy="365125"/>
          </a:xfrm>
        </p:spPr>
        <p:txBody>
          <a:bodyPr/>
          <a:lstStyle/>
          <a:p>
            <a:fld id="{B0E45975-24FC-4C93-B740-2E1630576CB1}" type="slidenum">
              <a:rPr lang="en-IN" smtClean="0"/>
              <a:t>‹#›</a:t>
            </a:fld>
            <a:endParaRPr lang="en-IN"/>
          </a:p>
        </p:txBody>
      </p:sp>
    </p:spTree>
    <p:extLst>
      <p:ext uri="{BB962C8B-B14F-4D97-AF65-F5344CB8AC3E}">
        <p14:creationId xmlns:p14="http://schemas.microsoft.com/office/powerpoint/2010/main" val="2911347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ED0962-3155-41D1-A132-EB1FC8382AA6}" type="datetimeFigureOut">
              <a:rPr lang="en-IN" smtClean="0"/>
              <a:t>27-12-2021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0E45975-24FC-4C93-B740-2E1630576CB1}" type="slidenum">
              <a:rPr lang="en-IN" smtClean="0"/>
              <a:t>‹#›</a:t>
            </a:fld>
            <a:endParaRPr lang="en-IN"/>
          </a:p>
        </p:txBody>
      </p:sp>
    </p:spTree>
    <p:extLst>
      <p:ext uri="{BB962C8B-B14F-4D97-AF65-F5344CB8AC3E}">
        <p14:creationId xmlns:p14="http://schemas.microsoft.com/office/powerpoint/2010/main" val="19287288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ED0962-3155-41D1-A132-EB1FC8382AA6}" type="datetimeFigureOut">
              <a:rPr lang="en-IN" smtClean="0"/>
              <a:t>27-12-2021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0E45975-24FC-4C93-B740-2E1630576CB1}" type="slidenum">
              <a:rPr lang="en-IN" smtClean="0"/>
              <a:t>‹#›</a:t>
            </a:fld>
            <a:endParaRPr lang="en-IN"/>
          </a:p>
        </p:txBody>
      </p:sp>
    </p:spTree>
    <p:extLst>
      <p:ext uri="{BB962C8B-B14F-4D97-AF65-F5344CB8AC3E}">
        <p14:creationId xmlns:p14="http://schemas.microsoft.com/office/powerpoint/2010/main" val="3515114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ED0962-3155-41D1-A132-EB1FC8382AA6}" type="datetimeFigureOut">
              <a:rPr lang="en-IN" smtClean="0"/>
              <a:t>27-12-2021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0E45975-24FC-4C93-B740-2E1630576CB1}" type="slidenum">
              <a:rPr lang="en-IN" smtClean="0"/>
              <a:t>‹#›</a:t>
            </a:fld>
            <a:endParaRPr lang="en-IN"/>
          </a:p>
        </p:txBody>
      </p:sp>
    </p:spTree>
    <p:extLst>
      <p:ext uri="{BB962C8B-B14F-4D97-AF65-F5344CB8AC3E}">
        <p14:creationId xmlns:p14="http://schemas.microsoft.com/office/powerpoint/2010/main" val="41380196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ED0962-3155-41D1-A132-EB1FC8382AA6}" type="datetimeFigureOut">
              <a:rPr lang="en-IN" smtClean="0"/>
              <a:t>27-12-2021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0E45975-24FC-4C93-B740-2E1630576CB1}" type="slidenum">
              <a:rPr lang="en-IN" smtClean="0"/>
              <a:t>‹#›</a:t>
            </a:fld>
            <a:endParaRPr lang="en-IN"/>
          </a:p>
        </p:txBody>
      </p:sp>
    </p:spTree>
    <p:extLst>
      <p:ext uri="{BB962C8B-B14F-4D97-AF65-F5344CB8AC3E}">
        <p14:creationId xmlns:p14="http://schemas.microsoft.com/office/powerpoint/2010/main" val="597294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ED0962-3155-41D1-A132-EB1FC8382AA6}" type="datetimeFigureOut">
              <a:rPr lang="en-IN" smtClean="0"/>
              <a:t>27-12-2021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0E45975-24FC-4C93-B740-2E1630576CB1}" type="slidenum">
              <a:rPr lang="en-IN" smtClean="0"/>
              <a:t>‹#›</a:t>
            </a:fld>
            <a:endParaRPr lang="en-IN"/>
          </a:p>
        </p:txBody>
      </p:sp>
    </p:spTree>
    <p:extLst>
      <p:ext uri="{BB962C8B-B14F-4D97-AF65-F5344CB8AC3E}">
        <p14:creationId xmlns:p14="http://schemas.microsoft.com/office/powerpoint/2010/main" val="1541593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D0962-3155-41D1-A132-EB1FC8382AA6}" type="datetimeFigureOut">
              <a:rPr lang="en-IN" smtClean="0"/>
              <a:t>27-12-2021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0E45975-24FC-4C93-B740-2E1630576CB1}" type="slidenum">
              <a:rPr lang="en-IN" smtClean="0"/>
              <a:t>‹#›</a:t>
            </a:fld>
            <a:endParaRPr lang="en-IN"/>
          </a:p>
        </p:txBody>
      </p:sp>
    </p:spTree>
    <p:extLst>
      <p:ext uri="{BB962C8B-B14F-4D97-AF65-F5344CB8AC3E}">
        <p14:creationId xmlns:p14="http://schemas.microsoft.com/office/powerpoint/2010/main" val="202912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12/27/2021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35890919"/>
      </p:ext>
    </p:extLst>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D0962-3155-41D1-A132-EB1FC8382AA6}" type="datetimeFigureOut">
              <a:rPr lang="en-IN" smtClean="0"/>
              <a:t>27-12-2021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0E45975-24FC-4C93-B740-2E1630576CB1}" type="slidenum">
              <a:rPr lang="en-IN" smtClean="0"/>
              <a:t>‹#›</a:t>
            </a:fld>
            <a:endParaRPr lang="en-IN"/>
          </a:p>
        </p:txBody>
      </p:sp>
    </p:spTree>
    <p:extLst>
      <p:ext uri="{BB962C8B-B14F-4D97-AF65-F5344CB8AC3E}">
        <p14:creationId xmlns:p14="http://schemas.microsoft.com/office/powerpoint/2010/main" val="41879542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D0962-3155-41D1-A132-EB1FC8382AA6}" type="datetimeFigureOut">
              <a:rPr lang="en-IN" smtClean="0"/>
              <a:t>27-12-2021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0E45975-24FC-4C93-B740-2E1630576CB1}" type="slidenum">
              <a:rPr lang="en-IN" smtClean="0"/>
              <a:t>‹#›</a:t>
            </a:fld>
            <a:endParaRPr lang="en-IN"/>
          </a:p>
        </p:txBody>
      </p:sp>
    </p:spTree>
    <p:extLst>
      <p:ext uri="{BB962C8B-B14F-4D97-AF65-F5344CB8AC3E}">
        <p14:creationId xmlns:p14="http://schemas.microsoft.com/office/powerpoint/2010/main" val="2534170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C48EC7-AF6A-48D3-8284-14BACBEBDD84}" type="datetimeFigureOut">
              <a:rPr lang="en-US" smtClean="0"/>
              <a:t>12/27/2021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44560503"/>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C48EC7-AF6A-48D3-8284-14BACBEBDD84}" type="datetimeFigureOut">
              <a:rPr lang="en-US" smtClean="0"/>
              <a:t>12/27/2021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23091375"/>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C48EC7-AF6A-48D3-8284-14BACBEBDD84}" type="datetimeFigureOut">
              <a:rPr lang="en-US" smtClean="0"/>
              <a:t>12/27/2021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34539328"/>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C48EC7-AF6A-48D3-8284-14BACBEBDD84}" type="datetimeFigureOut">
              <a:rPr lang="en-US" smtClean="0"/>
              <a:t>12/27/2021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36955819"/>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BC48EC7-AF6A-48D3-8284-14BACBEBDD84}" type="datetimeFigureOut">
              <a:rPr lang="en-US" smtClean="0"/>
              <a:t>12/27/2021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32674821"/>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BC48EC7-AF6A-48D3-8284-14BACBEBDD84}" type="datetimeFigureOut">
              <a:rPr lang="en-US" smtClean="0"/>
              <a:t>12/27/2021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45372033"/>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ED0962-3155-41D1-A132-EB1FC8382AA6}" type="datetimeFigureOut">
              <a:rPr lang="en-IN" smtClean="0"/>
              <a:t>27-12-2021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0E45975-24FC-4C93-B740-2E1630576CB1}" type="slidenum">
              <a:rPr lang="en-IN" smtClean="0"/>
              <a:t>‹#›</a:t>
            </a:fld>
            <a:endParaRPr lang="en-IN"/>
          </a:p>
        </p:txBody>
      </p:sp>
    </p:spTree>
    <p:extLst>
      <p:ext uri="{BB962C8B-B14F-4D97-AF65-F5344CB8AC3E}">
        <p14:creationId xmlns:p14="http://schemas.microsoft.com/office/powerpoint/2010/main" val="16168665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ED0962-3155-41D1-A132-EB1FC8382AA6}" type="datetimeFigureOut">
              <a:rPr lang="en-IN" smtClean="0"/>
              <a:t>27-12-2021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0E45975-24FC-4C93-B740-2E1630576CB1}" type="slidenum">
              <a:rPr lang="en-IN" smtClean="0"/>
              <a:t>‹#›</a:t>
            </a:fld>
            <a:endParaRPr lang="en-IN"/>
          </a:p>
        </p:txBody>
      </p:sp>
    </p:spTree>
    <p:extLst>
      <p:ext uri="{BB962C8B-B14F-4D97-AF65-F5344CB8AC3E}">
        <p14:creationId xmlns:p14="http://schemas.microsoft.com/office/powerpoint/2010/main" val="252522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12/27/2021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81251436"/>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12/27/2021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93623551"/>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12/27/2021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66113707"/>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12/27/2021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00479353"/>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12/27/2021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8801395"/>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12/27/2021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86148103"/>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5.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12/27/2021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54607612"/>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spd="slow">
    <p:comb/>
  </p:transition>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CBC48EC7-AF6A-48D3-8284-14BACBEBDD84}" type="datetimeFigureOut">
              <a:rPr lang="en-US" smtClean="0"/>
              <a:t>12/27/2021</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24781343"/>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BC48EC7-AF6A-48D3-8284-14BACBEBDD84}" type="datetimeFigureOut">
              <a:rPr lang="en-US" smtClean="0"/>
              <a:t>12/27/2021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72737783"/>
      </p:ext>
    </p:extLst>
  </p:cSld>
  <p:clrMap bg1="dk1" tx1="lt1" bg2="dk2"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7810-8F32-394E-8BB5-4AEE711D8E23}"/>
              </a:ext>
            </a:extLst>
          </p:cNvPr>
          <p:cNvSpPr>
            <a:spLocks noGrp="1"/>
          </p:cNvSpPr>
          <p:nvPr>
            <p:ph type="ctrTitle"/>
          </p:nvPr>
        </p:nvSpPr>
        <p:spPr>
          <a:xfrm>
            <a:off x="-120953" y="1330480"/>
            <a:ext cx="12192000" cy="3108473"/>
          </a:xfrm>
        </p:spPr>
        <p:txBody>
          <a:bodyPr>
            <a:noAutofit/>
          </a:bodyPr>
          <a:lstStyle/>
          <a:p>
            <a:br>
              <a:rPr lang="en-IN" sz="7200" b="1"/>
            </a:br>
            <a:r>
              <a:rPr lang="en-IN" sz="7200" b="1"/>
              <a:t>QUIZ COMPETITION</a:t>
            </a:r>
            <a:br>
              <a:rPr lang="en-IN" sz="7200" b="1"/>
            </a:br>
            <a:r>
              <a:rPr lang="en-IN" sz="7200" b="1"/>
              <a:t> 31</a:t>
            </a:r>
            <a:r>
              <a:rPr lang="en-IN" sz="7200" b="1" baseline="30000"/>
              <a:t>st</a:t>
            </a:r>
            <a:r>
              <a:rPr lang="en-IN" sz="7200" b="1"/>
              <a:t> December</a:t>
            </a:r>
            <a:br>
              <a:rPr lang="en-IN" sz="7200" b="1"/>
            </a:br>
            <a:r>
              <a:rPr lang="en-IN" sz="7200" b="1"/>
              <a:t>( ORAL )</a:t>
            </a:r>
            <a:endParaRPr lang="en-US" sz="7200" b="1"/>
          </a:p>
        </p:txBody>
      </p:sp>
      <p:sp>
        <p:nvSpPr>
          <p:cNvPr id="3" name="Subtitle 2">
            <a:extLst>
              <a:ext uri="{FF2B5EF4-FFF2-40B4-BE49-F238E27FC236}">
                <a16:creationId xmlns:a16="http://schemas.microsoft.com/office/drawing/2014/main" id="{E9994C89-A0DF-DE41-9CBF-2D8321A62B1E}"/>
              </a:ext>
            </a:extLst>
          </p:cNvPr>
          <p:cNvSpPr>
            <a:spLocks noGrp="1"/>
          </p:cNvSpPr>
          <p:nvPr>
            <p:ph type="subTitle" idx="1"/>
          </p:nvPr>
        </p:nvSpPr>
        <p:spPr>
          <a:xfrm>
            <a:off x="1173237" y="4668761"/>
            <a:ext cx="10087429" cy="2478238"/>
          </a:xfrm>
        </p:spPr>
        <p:txBody>
          <a:bodyPr>
            <a:normAutofit/>
          </a:bodyPr>
          <a:lstStyle/>
          <a:p>
            <a:r>
              <a:rPr lang="en-IN" sz="4800" b="1"/>
              <a:t>( Class 6 to 8 )</a:t>
            </a:r>
            <a:endParaRPr lang="en-US" sz="4800" b="1"/>
          </a:p>
        </p:txBody>
      </p:sp>
    </p:spTree>
    <p:extLst>
      <p:ext uri="{BB962C8B-B14F-4D97-AF65-F5344CB8AC3E}">
        <p14:creationId xmlns:p14="http://schemas.microsoft.com/office/powerpoint/2010/main" val="230570546"/>
      </p:ext>
    </p:extLst>
  </p:cSld>
  <p:clrMapOvr>
    <a:masterClrMapping/>
  </p:clrMapOvr>
  <p:transition spd="slow">
    <p:comb/>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60BFE-CF79-A040-9FDC-5FB79123C87E}"/>
              </a:ext>
            </a:extLst>
          </p:cNvPr>
          <p:cNvSpPr>
            <a:spLocks noGrp="1"/>
          </p:cNvSpPr>
          <p:nvPr>
            <p:ph type="title"/>
          </p:nvPr>
        </p:nvSpPr>
        <p:spPr>
          <a:xfrm>
            <a:off x="217715" y="0"/>
            <a:ext cx="12192000" cy="3906761"/>
          </a:xfrm>
        </p:spPr>
        <p:txBody>
          <a:bodyPr vert="horz" lIns="91440" tIns="45720" rIns="91440" bIns="45720" rtlCol="0" anchor="ctr">
            <a:normAutofit/>
          </a:bodyPr>
          <a:lstStyle/>
          <a:p>
            <a:r>
              <a:rPr lang="en-IN" sz="4000" b="1">
                <a:solidFill>
                  <a:srgbClr val="333333"/>
                </a:solidFill>
                <a:latin typeface="Factoria"/>
              </a:rPr>
              <a:t>9. Name a biosphere reserve where the plants and animals are similar to those of the upper Himalayan ranges and lower western ghats.</a:t>
            </a:r>
            <a:br>
              <a:rPr lang="en-IN" sz="4000" b="1">
                <a:solidFill>
                  <a:srgbClr val="333333"/>
                </a:solidFill>
                <a:latin typeface="Factoria"/>
              </a:rPr>
            </a:br>
            <a:r>
              <a:rPr lang="en-IN" sz="4000" b="1">
                <a:solidFill>
                  <a:srgbClr val="333333"/>
                </a:solidFill>
                <a:latin typeface="Factoria"/>
              </a:rPr>
              <a:t>एक बायोस्फीयर रिजर्व का नाम बताइए जहां पौधे और जानवर ऊपरी हिमालय पर्वतमाला और निचले पश्चिमी घाट के समान हैं।</a:t>
            </a:r>
            <a:endParaRPr lang="en-US" sz="4000" b="1">
              <a:solidFill>
                <a:srgbClr val="333333"/>
              </a:solidFill>
              <a:latin typeface="Factoria"/>
            </a:endParaRPr>
          </a:p>
        </p:txBody>
      </p:sp>
      <p:sp>
        <p:nvSpPr>
          <p:cNvPr id="3" name="Content Placeholder 2">
            <a:extLst>
              <a:ext uri="{FF2B5EF4-FFF2-40B4-BE49-F238E27FC236}">
                <a16:creationId xmlns:a16="http://schemas.microsoft.com/office/drawing/2014/main" id="{B892EEDF-60AD-C14E-990F-4FBC9019E0F2}"/>
              </a:ext>
            </a:extLst>
          </p:cNvPr>
          <p:cNvSpPr>
            <a:spLocks noGrp="1"/>
          </p:cNvSpPr>
          <p:nvPr>
            <p:ph idx="1"/>
          </p:nvPr>
        </p:nvSpPr>
        <p:spPr>
          <a:xfrm>
            <a:off x="-72571" y="3816047"/>
            <a:ext cx="11913810" cy="3162905"/>
          </a:xfrm>
        </p:spPr>
        <p:txBody>
          <a:bodyPr vert="horz" lIns="91440" tIns="45720" rIns="91440" bIns="45720" rtlCol="0">
            <a:noAutofit/>
          </a:bodyPr>
          <a:lstStyle/>
          <a:p>
            <a:r>
              <a:rPr lang="en-IN" sz="3600" b="1">
                <a:solidFill>
                  <a:srgbClr val="333333"/>
                </a:solidFill>
                <a:latin typeface="Factoria"/>
              </a:rPr>
              <a:t>(A) Nanda Devi Biosphere Reserve (नंदा देवी बायोस्फीयर रिजर्व)</a:t>
            </a:r>
            <a:br>
              <a:rPr lang="en-IN" sz="3600" b="1">
                <a:solidFill>
                  <a:srgbClr val="333333"/>
                </a:solidFill>
                <a:latin typeface="Factoria"/>
              </a:rPr>
            </a:br>
            <a:r>
              <a:rPr lang="en-IN" sz="3600" b="1">
                <a:solidFill>
                  <a:srgbClr val="333333"/>
                </a:solidFill>
                <a:latin typeface="Factoria"/>
              </a:rPr>
              <a:t>(B) Kaziranga Biosphere Reserve (काजीरंगा बायोस्फीयर रिजर्व)</a:t>
            </a:r>
            <a:br>
              <a:rPr lang="en-IN" sz="3600" b="1">
                <a:solidFill>
                  <a:srgbClr val="333333"/>
                </a:solidFill>
                <a:latin typeface="Factoria"/>
              </a:rPr>
            </a:br>
            <a:r>
              <a:rPr lang="en-IN" sz="3600" b="1">
                <a:solidFill>
                  <a:srgbClr val="333333"/>
                </a:solidFill>
                <a:latin typeface="Factoria"/>
              </a:rPr>
              <a:t>(C) Pachmarhi Biosphere Reserve (पचमढ़ी बायोस्फीयर रिजर्व)</a:t>
            </a:r>
            <a:br>
              <a:rPr lang="en-IN" sz="3600" b="1">
                <a:solidFill>
                  <a:srgbClr val="333333"/>
                </a:solidFill>
                <a:latin typeface="Factoria"/>
              </a:rPr>
            </a:br>
            <a:r>
              <a:rPr lang="en-IN" sz="3600" b="1">
                <a:solidFill>
                  <a:srgbClr val="333333"/>
                </a:solidFill>
                <a:latin typeface="Factoria"/>
              </a:rPr>
              <a:t>(D) Dudhwa National Park (दुधवा राष्ट्रीय उद्यान)</a:t>
            </a:r>
          </a:p>
          <a:p>
            <a:endParaRPr lang="en-US" sz="3600" b="1">
              <a:solidFill>
                <a:srgbClr val="333333"/>
              </a:solidFill>
              <a:latin typeface="Factoria"/>
            </a:endParaRPr>
          </a:p>
        </p:txBody>
      </p:sp>
    </p:spTree>
    <p:extLst>
      <p:ext uri="{BB962C8B-B14F-4D97-AF65-F5344CB8AC3E}">
        <p14:creationId xmlns:p14="http://schemas.microsoft.com/office/powerpoint/2010/main" val="3050756099"/>
      </p:ext>
    </p:extLst>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8F5A1-E712-8D4F-B06F-27607AE7F507}"/>
              </a:ext>
            </a:extLst>
          </p:cNvPr>
          <p:cNvSpPr>
            <a:spLocks noGrp="1"/>
          </p:cNvSpPr>
          <p:nvPr>
            <p:ph type="title"/>
          </p:nvPr>
        </p:nvSpPr>
        <p:spPr>
          <a:xfrm>
            <a:off x="374952" y="365125"/>
            <a:ext cx="11309048" cy="2102304"/>
          </a:xfrm>
        </p:spPr>
        <p:txBody>
          <a:bodyPr vert="horz" lIns="91440" tIns="45720" rIns="91440" bIns="45720" rtlCol="0" anchor="ctr">
            <a:normAutofit fontScale="90000"/>
          </a:bodyPr>
          <a:lstStyle/>
          <a:p>
            <a:r>
              <a:rPr lang="en-IN" b="1">
                <a:solidFill>
                  <a:srgbClr val="333333"/>
                </a:solidFill>
                <a:latin typeface="Factoria"/>
              </a:rPr>
              <a:t>10. A pendulum oscillates 20 times in 4 seconds. Find its time period.</a:t>
            </a:r>
            <a:br>
              <a:rPr lang="en-IN" b="1">
                <a:solidFill>
                  <a:srgbClr val="333333"/>
                </a:solidFill>
                <a:latin typeface="Factoria"/>
              </a:rPr>
            </a:br>
            <a:r>
              <a:rPr lang="en-IN" b="1">
                <a:solidFill>
                  <a:srgbClr val="333333"/>
                </a:solidFill>
                <a:latin typeface="Factoria"/>
              </a:rPr>
              <a:t>एक लोलक 4 सेकंड में 20 बार दोलन करता है। इसकी समयावधि ज्ञात कीजिए।</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ADD43144-ADF8-BD47-B40F-A140E40523B7}"/>
              </a:ext>
            </a:extLst>
          </p:cNvPr>
          <p:cNvSpPr>
            <a:spLocks noGrp="1"/>
          </p:cNvSpPr>
          <p:nvPr>
            <p:ph idx="1"/>
          </p:nvPr>
        </p:nvSpPr>
        <p:spPr>
          <a:xfrm>
            <a:off x="838200" y="3075894"/>
            <a:ext cx="9599990" cy="3782106"/>
          </a:xfrm>
        </p:spPr>
        <p:txBody>
          <a:bodyPr vert="horz" lIns="91440" tIns="45720" rIns="91440" bIns="45720" rtlCol="0">
            <a:noAutofit/>
          </a:bodyPr>
          <a:lstStyle/>
          <a:p>
            <a:r>
              <a:rPr lang="en-IN" sz="3600" b="1">
                <a:solidFill>
                  <a:srgbClr val="333333"/>
                </a:solidFill>
                <a:latin typeface="Factoria"/>
              </a:rPr>
              <a:t>(A) 0.05 sec (0.05 सेकंड।).</a:t>
            </a:r>
            <a:br>
              <a:rPr lang="en-IN" sz="3600" b="1">
                <a:solidFill>
                  <a:srgbClr val="333333"/>
                </a:solidFill>
                <a:latin typeface="Factoria"/>
              </a:rPr>
            </a:br>
            <a:r>
              <a:rPr lang="en-IN" sz="3600" b="1">
                <a:solidFill>
                  <a:srgbClr val="333333"/>
                </a:solidFill>
                <a:latin typeface="Factoria"/>
              </a:rPr>
              <a:t>(B) 0.001 sec. (0.001 सेकंड।)</a:t>
            </a:r>
            <a:br>
              <a:rPr lang="en-IN" sz="3600" b="1">
                <a:solidFill>
                  <a:srgbClr val="333333"/>
                </a:solidFill>
                <a:latin typeface="Factoria"/>
              </a:rPr>
            </a:br>
            <a:r>
              <a:rPr lang="en-IN" sz="3600" b="1">
                <a:solidFill>
                  <a:srgbClr val="333333"/>
                </a:solidFill>
                <a:latin typeface="Factoria"/>
              </a:rPr>
              <a:t>(C) 0.2 sec.(0.2 सेकंड।)</a:t>
            </a:r>
            <a:br>
              <a:rPr lang="en-IN" sz="3600" b="1">
                <a:solidFill>
                  <a:srgbClr val="333333"/>
                </a:solidFill>
                <a:latin typeface="Factoria"/>
              </a:rPr>
            </a:br>
            <a:r>
              <a:rPr lang="en-IN" sz="3600" b="1">
                <a:solidFill>
                  <a:srgbClr val="333333"/>
                </a:solidFill>
                <a:latin typeface="Factoria"/>
              </a:rPr>
              <a:t>(D) 0.1 sec (0.1 सेकंड)</a:t>
            </a:r>
          </a:p>
          <a:p>
            <a:endParaRPr lang="en-US" sz="3600" b="1">
              <a:solidFill>
                <a:srgbClr val="333333"/>
              </a:solidFill>
              <a:latin typeface="Factoria"/>
            </a:endParaRPr>
          </a:p>
        </p:txBody>
      </p:sp>
    </p:spTree>
    <p:extLst>
      <p:ext uri="{BB962C8B-B14F-4D97-AF65-F5344CB8AC3E}">
        <p14:creationId xmlns:p14="http://schemas.microsoft.com/office/powerpoint/2010/main" val="909978947"/>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54921-930A-4223-9DB1-24901D3AD4FB}"/>
              </a:ext>
            </a:extLst>
          </p:cNvPr>
          <p:cNvSpPr>
            <a:spLocks noGrp="1"/>
          </p:cNvSpPr>
          <p:nvPr>
            <p:ph type="ctrTitle"/>
          </p:nvPr>
        </p:nvSpPr>
        <p:spPr/>
        <p:txBody>
          <a:bodyPr/>
          <a:lstStyle/>
          <a:p>
            <a:r>
              <a:rPr lang="en-IN" dirty="0"/>
              <a:t>  </a:t>
            </a:r>
          </a:p>
        </p:txBody>
      </p:sp>
      <p:sp>
        <p:nvSpPr>
          <p:cNvPr id="3" name="Subtitle 2">
            <a:extLst>
              <a:ext uri="{FF2B5EF4-FFF2-40B4-BE49-F238E27FC236}">
                <a16:creationId xmlns:a16="http://schemas.microsoft.com/office/drawing/2014/main" id="{1F8CF6F7-B2BD-4BED-A4EA-C5C00986EF0D}"/>
              </a:ext>
            </a:extLst>
          </p:cNvPr>
          <p:cNvSpPr>
            <a:spLocks noGrp="1"/>
          </p:cNvSpPr>
          <p:nvPr>
            <p:ph type="subTitle" idx="1"/>
          </p:nvPr>
        </p:nvSpPr>
        <p:spPr/>
        <p:txBody>
          <a:bodyPr/>
          <a:lstStyle/>
          <a:p>
            <a:endParaRPr lang="en-IN" dirty="0"/>
          </a:p>
        </p:txBody>
      </p:sp>
      <p:sp>
        <p:nvSpPr>
          <p:cNvPr id="4" name="Rectangle 3">
            <a:extLst>
              <a:ext uri="{FF2B5EF4-FFF2-40B4-BE49-F238E27FC236}">
                <a16:creationId xmlns:a16="http://schemas.microsoft.com/office/drawing/2014/main" id="{0F3C6029-B079-4C0E-93CF-146366FC582D}"/>
              </a:ext>
            </a:extLst>
          </p:cNvPr>
          <p:cNvSpPr/>
          <p:nvPr/>
        </p:nvSpPr>
        <p:spPr>
          <a:xfrm>
            <a:off x="2545191" y="2967335"/>
            <a:ext cx="7101624"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31B4E6"/>
                  </a:solidFill>
                  <a:prstDash val="solid"/>
                </a:ln>
                <a:solidFill>
                  <a:srgbClr val="31B4E6">
                    <a:lumMod val="40000"/>
                    <a:lumOff val="60000"/>
                  </a:srgbClr>
                </a:solidFill>
                <a:effectLst/>
                <a:uLnTx/>
                <a:uFillTx/>
                <a:latin typeface="Century Gothic" panose="020B0502020202020204"/>
                <a:ea typeface="+mn-ea"/>
                <a:cs typeface="+mn-cs"/>
              </a:rPr>
              <a:t>Social Studies Round</a:t>
            </a:r>
          </a:p>
        </p:txBody>
      </p:sp>
    </p:spTree>
    <p:extLst>
      <p:ext uri="{BB962C8B-B14F-4D97-AF65-F5344CB8AC3E}">
        <p14:creationId xmlns:p14="http://schemas.microsoft.com/office/powerpoint/2010/main" val="191388645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A22C-8472-F44A-884C-EF4483A87D35}"/>
              </a:ext>
            </a:extLst>
          </p:cNvPr>
          <p:cNvSpPr>
            <a:spLocks noGrp="1"/>
          </p:cNvSpPr>
          <p:nvPr>
            <p:ph type="title"/>
          </p:nvPr>
        </p:nvSpPr>
        <p:spPr>
          <a:xfrm>
            <a:off x="540052" y="520096"/>
            <a:ext cx="11111895" cy="2428498"/>
          </a:xfrm>
        </p:spPr>
        <p:txBody>
          <a:bodyPr vert="horz" lIns="91440" tIns="45720" rIns="91440" bIns="45720" rtlCol="0" anchor="ctr">
            <a:normAutofit fontScale="90000"/>
          </a:bodyPr>
          <a:lstStyle/>
          <a:p>
            <a:r>
              <a:rPr lang="en-IN" b="1">
                <a:solidFill>
                  <a:srgbClr val="333333"/>
                </a:solidFill>
                <a:latin typeface="Factoria"/>
              </a:rPr>
              <a:t>11.Mount Kilim Kilima In Tanzania Is The Highest Mountain In _.</a:t>
            </a:r>
            <a:br>
              <a:rPr lang="en-IN" b="1">
                <a:solidFill>
                  <a:srgbClr val="333333"/>
                </a:solidFill>
                <a:latin typeface="Factoria"/>
              </a:rPr>
            </a:br>
            <a:r>
              <a:rPr lang="en-IN" b="1">
                <a:solidFill>
                  <a:srgbClr val="333333"/>
                </a:solidFill>
                <a:latin typeface="Factoria"/>
              </a:rPr>
              <a:t>तंजानिया में माउंट किलिम किलिमा _ में सबसे ऊंचा पर्वत है।</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AF906163-2B06-004B-8CA2-A534DC8C2CC6}"/>
              </a:ext>
            </a:extLst>
          </p:cNvPr>
          <p:cNvSpPr>
            <a:spLocks noGrp="1"/>
          </p:cNvSpPr>
          <p:nvPr>
            <p:ph idx="1"/>
          </p:nvPr>
        </p:nvSpPr>
        <p:spPr>
          <a:xfrm>
            <a:off x="838200" y="3205239"/>
            <a:ext cx="10515600" cy="3903058"/>
          </a:xfrm>
        </p:spPr>
        <p:txBody>
          <a:bodyPr vert="horz" lIns="91440" tIns="45720" rIns="91440" bIns="45720" rtlCol="0">
            <a:noAutofit/>
          </a:bodyPr>
          <a:lstStyle/>
          <a:p>
            <a:r>
              <a:rPr lang="en-IN" sz="3600" b="1">
                <a:solidFill>
                  <a:srgbClr val="333333"/>
                </a:solidFill>
                <a:latin typeface="Factoria"/>
              </a:rPr>
              <a:t>(A). Asia (एशिया)</a:t>
            </a:r>
            <a:br>
              <a:rPr lang="en-IN" sz="3600" b="1">
                <a:solidFill>
                  <a:srgbClr val="333333"/>
                </a:solidFill>
                <a:latin typeface="Factoria"/>
              </a:rPr>
            </a:br>
            <a:r>
              <a:rPr lang="en-IN" sz="3600" b="1">
                <a:solidFill>
                  <a:srgbClr val="333333"/>
                </a:solidFill>
                <a:latin typeface="Factoria"/>
              </a:rPr>
              <a:t>(B). Africa (अफ्रीका)</a:t>
            </a:r>
            <a:br>
              <a:rPr lang="en-IN" sz="3600" b="1">
                <a:solidFill>
                  <a:srgbClr val="333333"/>
                </a:solidFill>
                <a:latin typeface="Factoria"/>
              </a:rPr>
            </a:br>
            <a:r>
              <a:rPr lang="en-IN" sz="3600" b="1">
                <a:solidFill>
                  <a:srgbClr val="333333"/>
                </a:solidFill>
                <a:latin typeface="Factoria"/>
              </a:rPr>
              <a:t>(C). Australia (ऑस्ट्रेलिया)</a:t>
            </a:r>
            <a:br>
              <a:rPr lang="en-IN" sz="3600" b="1">
                <a:solidFill>
                  <a:srgbClr val="333333"/>
                </a:solidFill>
                <a:latin typeface="Factoria"/>
              </a:rPr>
            </a:br>
            <a:r>
              <a:rPr lang="en-IN" sz="3600" b="1">
                <a:solidFill>
                  <a:srgbClr val="333333"/>
                </a:solidFill>
                <a:latin typeface="Factoria"/>
              </a:rPr>
              <a:t>(D). Europe (यूरोप)</a:t>
            </a:r>
          </a:p>
          <a:p>
            <a:pPr lvl="2"/>
            <a:endParaRPr lang="en-US"/>
          </a:p>
        </p:txBody>
      </p:sp>
    </p:spTree>
    <p:extLst>
      <p:ext uri="{BB962C8B-B14F-4D97-AF65-F5344CB8AC3E}">
        <p14:creationId xmlns:p14="http://schemas.microsoft.com/office/powerpoint/2010/main" val="899461581"/>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EDA60-CE23-464A-B759-1D7D7801D381}"/>
              </a:ext>
            </a:extLst>
          </p:cNvPr>
          <p:cNvSpPr>
            <a:spLocks noGrp="1"/>
          </p:cNvSpPr>
          <p:nvPr>
            <p:ph type="title"/>
          </p:nvPr>
        </p:nvSpPr>
        <p:spPr/>
        <p:txBody>
          <a:bodyPr vert="horz" lIns="91440" tIns="45720" rIns="91440" bIns="45720" rtlCol="0" anchor="ctr">
            <a:normAutofit fontScale="90000"/>
          </a:bodyPr>
          <a:lstStyle/>
          <a:p>
            <a:r>
              <a:rPr lang="en-IN" b="1">
                <a:solidFill>
                  <a:srgbClr val="333333"/>
                </a:solidFill>
                <a:latin typeface="Factoria"/>
              </a:rPr>
              <a:t>12. It Is An S Shaped Ocean</a:t>
            </a:r>
            <a:br>
              <a:rPr lang="en-IN" b="1">
                <a:solidFill>
                  <a:srgbClr val="333333"/>
                </a:solidFill>
                <a:latin typeface="Factoria"/>
              </a:rPr>
            </a:br>
            <a:r>
              <a:rPr lang="en-IN" b="1">
                <a:solidFill>
                  <a:srgbClr val="333333"/>
                </a:solidFill>
                <a:latin typeface="Factoria"/>
              </a:rPr>
              <a:t>यह एक एस आकार का महासागर है</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EB681C5A-3C7C-3D49-A6B8-01FFF5D8F7C6}"/>
              </a:ext>
            </a:extLst>
          </p:cNvPr>
          <p:cNvSpPr>
            <a:spLocks noGrp="1"/>
          </p:cNvSpPr>
          <p:nvPr>
            <p:ph idx="1"/>
          </p:nvPr>
        </p:nvSpPr>
        <p:spPr/>
        <p:txBody>
          <a:bodyPr vert="horz" lIns="91440" tIns="45720" rIns="91440" bIns="45720" rtlCol="0">
            <a:noAutofit/>
          </a:bodyPr>
          <a:lstStyle/>
          <a:p>
            <a:r>
              <a:rPr lang="en-IN" sz="3600" b="1">
                <a:solidFill>
                  <a:srgbClr val="333333"/>
                </a:solidFill>
                <a:latin typeface="Factoria"/>
              </a:rPr>
              <a:t>(A). Indianभारतीय</a:t>
            </a:r>
            <a:br>
              <a:rPr lang="en-IN" sz="3600" b="1">
                <a:solidFill>
                  <a:srgbClr val="333333"/>
                </a:solidFill>
                <a:latin typeface="Factoria"/>
              </a:rPr>
            </a:br>
            <a:r>
              <a:rPr lang="en-IN" sz="3600" b="1">
                <a:solidFill>
                  <a:srgbClr val="333333"/>
                </a:solidFill>
                <a:latin typeface="Factoria"/>
              </a:rPr>
              <a:t>(B). Pacific (शांत)</a:t>
            </a:r>
            <a:br>
              <a:rPr lang="en-IN" sz="3600" b="1">
                <a:solidFill>
                  <a:srgbClr val="333333"/>
                </a:solidFill>
                <a:latin typeface="Factoria"/>
              </a:rPr>
            </a:br>
            <a:r>
              <a:rPr lang="en-IN" sz="3600" b="1">
                <a:solidFill>
                  <a:srgbClr val="333333"/>
                </a:solidFill>
                <a:latin typeface="Factoria"/>
              </a:rPr>
              <a:t>(C). Atlantic (अटलांटिक)</a:t>
            </a:r>
            <a:br>
              <a:rPr lang="en-IN" sz="3600" b="1">
                <a:solidFill>
                  <a:srgbClr val="333333"/>
                </a:solidFill>
                <a:latin typeface="Factoria"/>
              </a:rPr>
            </a:br>
            <a:r>
              <a:rPr lang="en-IN" sz="3600" b="1">
                <a:solidFill>
                  <a:srgbClr val="333333"/>
                </a:solidFill>
                <a:latin typeface="Factoria"/>
              </a:rPr>
              <a:t>(D). Southern (दक्षिण)</a:t>
            </a:r>
          </a:p>
          <a:p>
            <a:r>
              <a:rPr lang="en-IN" sz="3600" b="1">
                <a:solidFill>
                  <a:srgbClr val="333333"/>
                </a:solidFill>
                <a:latin typeface="Factoria"/>
              </a:rPr>
              <a:t> </a:t>
            </a:r>
            <a:endParaRPr lang="en-US" sz="3600" b="1">
              <a:solidFill>
                <a:srgbClr val="333333"/>
              </a:solidFill>
              <a:latin typeface="Factoria"/>
            </a:endParaRPr>
          </a:p>
        </p:txBody>
      </p:sp>
    </p:spTree>
    <p:extLst>
      <p:ext uri="{BB962C8B-B14F-4D97-AF65-F5344CB8AC3E}">
        <p14:creationId xmlns:p14="http://schemas.microsoft.com/office/powerpoint/2010/main" val="802046643"/>
      </p:ext>
    </p:ext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DAD93-3B96-6042-BD22-8318D34F41E4}"/>
              </a:ext>
            </a:extLst>
          </p:cNvPr>
          <p:cNvSpPr>
            <a:spLocks noGrp="1"/>
          </p:cNvSpPr>
          <p:nvPr>
            <p:ph type="title"/>
          </p:nvPr>
        </p:nvSpPr>
        <p:spPr>
          <a:xfrm>
            <a:off x="463248" y="241905"/>
            <a:ext cx="10733314" cy="3187095"/>
          </a:xfrm>
        </p:spPr>
        <p:txBody>
          <a:bodyPr vert="horz" lIns="91440" tIns="45720" rIns="91440" bIns="45720" rtlCol="0" anchor="ctr">
            <a:normAutofit fontScale="90000"/>
          </a:bodyPr>
          <a:lstStyle/>
          <a:p>
            <a:r>
              <a:rPr lang="en-IN" b="1">
                <a:solidFill>
                  <a:srgbClr val="333333"/>
                </a:solidFill>
                <a:latin typeface="Factoria"/>
              </a:rPr>
              <a:t>13. Which of the two rivers are studied in the Rigveda?</a:t>
            </a:r>
            <a:br>
              <a:rPr lang="en-IN" b="1">
                <a:solidFill>
                  <a:srgbClr val="333333"/>
                </a:solidFill>
                <a:latin typeface="Factoria"/>
              </a:rPr>
            </a:br>
            <a:r>
              <a:rPr lang="en-IN" b="1">
                <a:solidFill>
                  <a:srgbClr val="333333"/>
                </a:solidFill>
                <a:latin typeface="Factoria"/>
              </a:rPr>
              <a:t>ऋग्वेद में किन दो नदियों का अध्ययन किया गया है?
</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B4655B65-35FB-B64C-B118-87B4706634B4}"/>
              </a:ext>
            </a:extLst>
          </p:cNvPr>
          <p:cNvSpPr>
            <a:spLocks noGrp="1"/>
          </p:cNvSpPr>
          <p:nvPr>
            <p:ph idx="1"/>
          </p:nvPr>
        </p:nvSpPr>
        <p:spPr>
          <a:xfrm>
            <a:off x="318105" y="2721429"/>
            <a:ext cx="10515600" cy="3600676"/>
          </a:xfrm>
        </p:spPr>
        <p:txBody>
          <a:bodyPr vert="horz" lIns="91440" tIns="45720" rIns="91440" bIns="45720" rtlCol="0">
            <a:noAutofit/>
          </a:bodyPr>
          <a:lstStyle/>
          <a:p>
            <a:r>
              <a:rPr lang="en-IN" sz="3600" b="1">
                <a:solidFill>
                  <a:srgbClr val="333333"/>
                </a:solidFill>
                <a:latin typeface="Factoria"/>
              </a:rPr>
              <a:t>
(A) Ganga and Yamuna (गंगा और यमुना)
(B) Beas and Sutlej (ब्यास और सतलुज)
(C) Saraswati and Brahmaputra (सरस्वती और ब्रह्मपुत्र)
(D) All of these (ये सभी)</a:t>
            </a:r>
          </a:p>
          <a:p>
            <a:endParaRPr lang="en-US" sz="3600" b="1">
              <a:solidFill>
                <a:srgbClr val="333333"/>
              </a:solidFill>
              <a:latin typeface="Factoria"/>
            </a:endParaRPr>
          </a:p>
        </p:txBody>
      </p:sp>
    </p:spTree>
    <p:extLst>
      <p:ext uri="{BB962C8B-B14F-4D97-AF65-F5344CB8AC3E}">
        <p14:creationId xmlns:p14="http://schemas.microsoft.com/office/powerpoint/2010/main" val="3877164894"/>
      </p:ext>
    </p:extLst>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4C76E-382A-4C42-8625-345276EE0A4A}"/>
              </a:ext>
            </a:extLst>
          </p:cNvPr>
          <p:cNvSpPr>
            <a:spLocks noGrp="1"/>
          </p:cNvSpPr>
          <p:nvPr>
            <p:ph type="title"/>
          </p:nvPr>
        </p:nvSpPr>
        <p:spPr/>
        <p:txBody>
          <a:bodyPr vert="horz" lIns="91440" tIns="45720" rIns="91440" bIns="45720" rtlCol="0" anchor="ctr">
            <a:normAutofit fontScale="90000"/>
          </a:bodyPr>
          <a:lstStyle/>
          <a:p>
            <a:r>
              <a:rPr lang="en-IN" b="1">
                <a:solidFill>
                  <a:srgbClr val="333333"/>
                </a:solidFill>
                <a:latin typeface="Factoria"/>
              </a:rPr>
              <a:t>14. Who composed Meghaduta?</a:t>
            </a:r>
            <a:br>
              <a:rPr lang="en-IN" b="1">
                <a:solidFill>
                  <a:srgbClr val="333333"/>
                </a:solidFill>
                <a:latin typeface="Factoria"/>
              </a:rPr>
            </a:br>
            <a:r>
              <a:rPr lang="en-IN" b="1">
                <a:solidFill>
                  <a:srgbClr val="333333"/>
                </a:solidFill>
                <a:latin typeface="Factoria"/>
              </a:rPr>
              <a:t>मेघदूत की रचना किसने की थी?</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8758CA0E-20DC-174F-A0C3-A453F43041D5}"/>
              </a:ext>
            </a:extLst>
          </p:cNvPr>
          <p:cNvSpPr>
            <a:spLocks noGrp="1"/>
          </p:cNvSpPr>
          <p:nvPr>
            <p:ph idx="1"/>
          </p:nvPr>
        </p:nvSpPr>
        <p:spPr/>
        <p:txBody>
          <a:bodyPr vert="horz" lIns="91440" tIns="45720" rIns="91440" bIns="45720" rtlCol="0">
            <a:noAutofit/>
          </a:bodyPr>
          <a:lstStyle/>
          <a:p>
            <a:r>
              <a:rPr lang="en-IN" sz="3600" b="1">
                <a:solidFill>
                  <a:srgbClr val="333333"/>
                </a:solidFill>
                <a:latin typeface="Factoria"/>
              </a:rPr>
              <a:t>(A) Banbhatta (बनभट्ट)</a:t>
            </a:r>
            <a:br>
              <a:rPr lang="en-IN" sz="3600" b="1">
                <a:solidFill>
                  <a:srgbClr val="333333"/>
                </a:solidFill>
                <a:latin typeface="Factoria"/>
              </a:rPr>
            </a:br>
            <a:r>
              <a:rPr lang="en-IN" sz="3600" b="1">
                <a:solidFill>
                  <a:srgbClr val="333333"/>
                </a:solidFill>
                <a:latin typeface="Factoria"/>
              </a:rPr>
              <a:t>(B) Kalidasa (कालिदास)</a:t>
            </a:r>
            <a:br>
              <a:rPr lang="en-IN" sz="3600" b="1">
                <a:solidFill>
                  <a:srgbClr val="333333"/>
                </a:solidFill>
                <a:latin typeface="Factoria"/>
              </a:rPr>
            </a:br>
            <a:r>
              <a:rPr lang="en-IN" sz="3600" b="1">
                <a:solidFill>
                  <a:srgbClr val="333333"/>
                </a:solidFill>
                <a:latin typeface="Factoria"/>
              </a:rPr>
              <a:t>(C) Surdasa (सूरदास)</a:t>
            </a:r>
            <a:br>
              <a:rPr lang="en-IN" sz="3600" b="1">
                <a:solidFill>
                  <a:srgbClr val="333333"/>
                </a:solidFill>
                <a:latin typeface="Factoria"/>
              </a:rPr>
            </a:br>
            <a:r>
              <a:rPr lang="en-IN" sz="3600" b="1">
                <a:solidFill>
                  <a:srgbClr val="333333"/>
                </a:solidFill>
                <a:latin typeface="Factoria"/>
              </a:rPr>
              <a:t>(D) None of these (इनमें से कोई नहीं)</a:t>
            </a:r>
          </a:p>
          <a:p>
            <a:endParaRPr lang="en-US" sz="3600" b="1">
              <a:solidFill>
                <a:srgbClr val="333333"/>
              </a:solidFill>
              <a:latin typeface="Factoria"/>
            </a:endParaRPr>
          </a:p>
        </p:txBody>
      </p:sp>
    </p:spTree>
    <p:extLst>
      <p:ext uri="{BB962C8B-B14F-4D97-AF65-F5344CB8AC3E}">
        <p14:creationId xmlns:p14="http://schemas.microsoft.com/office/powerpoint/2010/main" val="1600822852"/>
      </p:ext>
    </p:extLst>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90630-0D2D-7F41-9A8C-46F8FBF6BD2F}"/>
              </a:ext>
            </a:extLst>
          </p:cNvPr>
          <p:cNvSpPr>
            <a:spLocks noGrp="1"/>
          </p:cNvSpPr>
          <p:nvPr>
            <p:ph type="title"/>
          </p:nvPr>
        </p:nvSpPr>
        <p:spPr>
          <a:xfrm>
            <a:off x="290286" y="266096"/>
            <a:ext cx="10942562" cy="1850570"/>
          </a:xfrm>
        </p:spPr>
        <p:txBody>
          <a:bodyPr vert="horz" lIns="91440" tIns="45720" rIns="91440" bIns="45720" rtlCol="0" anchor="ctr">
            <a:normAutofit fontScale="90000"/>
          </a:bodyPr>
          <a:lstStyle/>
          <a:p>
            <a:r>
              <a:rPr lang="en-IN" b="1">
                <a:solidFill>
                  <a:srgbClr val="333333"/>
                </a:solidFill>
                <a:latin typeface="Factoria"/>
              </a:rPr>
              <a:t>15. When is International Women’s Day celebrated?</a:t>
            </a:r>
            <a:br>
              <a:rPr lang="en-IN" b="1">
                <a:solidFill>
                  <a:srgbClr val="333333"/>
                </a:solidFill>
                <a:latin typeface="Factoria"/>
              </a:rPr>
            </a:br>
            <a:r>
              <a:rPr lang="en-IN" b="1">
                <a:solidFill>
                  <a:srgbClr val="333333"/>
                </a:solidFill>
                <a:latin typeface="Factoria"/>
              </a:rPr>
              <a:t>अंतर्राष्ट्रीय महिला दिवस कब मनाया जाता है?</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07E2FEC2-4BD8-8F4D-A14E-8F462A7E99D8}"/>
              </a:ext>
            </a:extLst>
          </p:cNvPr>
          <p:cNvSpPr>
            <a:spLocks noGrp="1"/>
          </p:cNvSpPr>
          <p:nvPr>
            <p:ph idx="1"/>
          </p:nvPr>
        </p:nvSpPr>
        <p:spPr>
          <a:xfrm>
            <a:off x="1066800" y="2502263"/>
            <a:ext cx="10058400" cy="3931920"/>
          </a:xfrm>
        </p:spPr>
        <p:txBody>
          <a:bodyPr vert="horz" lIns="91440" tIns="45720" rIns="91440" bIns="45720" rtlCol="0">
            <a:noAutofit/>
          </a:bodyPr>
          <a:lstStyle/>
          <a:p>
            <a:r>
              <a:rPr lang="en-IN" sz="3600" b="1">
                <a:solidFill>
                  <a:srgbClr val="333333"/>
                </a:solidFill>
                <a:latin typeface="Factoria"/>
              </a:rPr>
              <a:t>(A) 8th April (8 अप्रैल)</a:t>
            </a:r>
            <a:br>
              <a:rPr lang="en-IN" sz="3600" b="1">
                <a:solidFill>
                  <a:srgbClr val="333333"/>
                </a:solidFill>
                <a:latin typeface="Factoria"/>
              </a:rPr>
            </a:br>
            <a:r>
              <a:rPr lang="en-IN" sz="3600" b="1">
                <a:solidFill>
                  <a:srgbClr val="333333"/>
                </a:solidFill>
                <a:latin typeface="Factoria"/>
              </a:rPr>
              <a:t>(B) 8th March (8 मार्च)</a:t>
            </a:r>
            <a:br>
              <a:rPr lang="en-IN" sz="3600" b="1">
                <a:solidFill>
                  <a:srgbClr val="333333"/>
                </a:solidFill>
                <a:latin typeface="Factoria"/>
              </a:rPr>
            </a:br>
            <a:r>
              <a:rPr lang="en-IN" sz="3600" b="1">
                <a:solidFill>
                  <a:srgbClr val="333333"/>
                </a:solidFill>
                <a:latin typeface="Factoria"/>
              </a:rPr>
              <a:t>(C) 8th January (8 जनवरी)</a:t>
            </a:r>
            <a:br>
              <a:rPr lang="en-IN" sz="3600" b="1">
                <a:solidFill>
                  <a:srgbClr val="333333"/>
                </a:solidFill>
                <a:latin typeface="Factoria"/>
              </a:rPr>
            </a:br>
            <a:r>
              <a:rPr lang="en-IN" sz="3600" b="1">
                <a:solidFill>
                  <a:srgbClr val="333333"/>
                </a:solidFill>
                <a:latin typeface="Factoria"/>
              </a:rPr>
              <a:t>(D) 8th August (8 अगस्त)</a:t>
            </a:r>
            <a:endParaRPr lang="en-US" sz="3600" b="1">
              <a:solidFill>
                <a:srgbClr val="333333"/>
              </a:solidFill>
              <a:latin typeface="Factoria"/>
            </a:endParaRPr>
          </a:p>
        </p:txBody>
      </p:sp>
    </p:spTree>
    <p:extLst>
      <p:ext uri="{BB962C8B-B14F-4D97-AF65-F5344CB8AC3E}">
        <p14:creationId xmlns:p14="http://schemas.microsoft.com/office/powerpoint/2010/main" val="1582821762"/>
      </p:ext>
    </p:extLst>
  </p:cSld>
  <p:clrMapOvr>
    <a:masterClrMapping/>
  </p:clrMapOvr>
  <p:transition spd="slow">
    <p:comb/>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C45FB-04A9-1940-B18F-4C15EB59AA5B}"/>
              </a:ext>
            </a:extLst>
          </p:cNvPr>
          <p:cNvSpPr>
            <a:spLocks noGrp="1"/>
          </p:cNvSpPr>
          <p:nvPr>
            <p:ph type="title"/>
          </p:nvPr>
        </p:nvSpPr>
        <p:spPr>
          <a:xfrm>
            <a:off x="717248" y="207887"/>
            <a:ext cx="10515600" cy="1325563"/>
          </a:xfrm>
        </p:spPr>
        <p:txBody>
          <a:bodyPr vert="horz" lIns="91440" tIns="45720" rIns="91440" bIns="45720" rtlCol="0" anchor="ctr">
            <a:normAutofit fontScale="90000"/>
          </a:bodyPr>
          <a:lstStyle/>
          <a:p>
            <a:r>
              <a:rPr lang="en-IN" b="1">
                <a:solidFill>
                  <a:srgbClr val="333333"/>
                </a:solidFill>
                <a:latin typeface="Factoria"/>
              </a:rPr>
              <a:t>16. What is central to Indian Democracy?</a:t>
            </a:r>
            <a:br>
              <a:rPr lang="en-IN" b="1">
                <a:solidFill>
                  <a:srgbClr val="333333"/>
                </a:solidFill>
                <a:latin typeface="Factoria"/>
              </a:rPr>
            </a:br>
            <a:r>
              <a:rPr lang="en-IN" b="1">
                <a:solidFill>
                  <a:srgbClr val="333333"/>
                </a:solidFill>
                <a:latin typeface="Factoria"/>
              </a:rPr>
              <a:t>भारतीय लोकतंत्र का केंद्र बिंदु क्या है?</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118B441E-60AA-8747-8C47-8121D266FA2E}"/>
              </a:ext>
            </a:extLst>
          </p:cNvPr>
          <p:cNvSpPr>
            <a:spLocks noGrp="1"/>
          </p:cNvSpPr>
          <p:nvPr>
            <p:ph idx="1"/>
          </p:nvPr>
        </p:nvSpPr>
        <p:spPr/>
        <p:txBody>
          <a:bodyPr vert="horz" lIns="91440" tIns="45720" rIns="91440" bIns="45720" rtlCol="0">
            <a:noAutofit/>
          </a:bodyPr>
          <a:lstStyle/>
          <a:p>
            <a:r>
              <a:rPr lang="en-IN" sz="3600" b="1">
                <a:solidFill>
                  <a:srgbClr val="333333"/>
                </a:solidFill>
                <a:latin typeface="Factoria"/>
              </a:rPr>
              <a:t>(A) Equality (समानता)
(B) Discrimination (भेदभाव)
(C) Both of these (इन दोनों)
(D) None of these (इनमें से कोई नहीं)</a:t>
            </a:r>
          </a:p>
          <a:p>
            <a:endParaRPr lang="en-US" sz="3600" b="1">
              <a:solidFill>
                <a:srgbClr val="333333"/>
              </a:solidFill>
              <a:latin typeface="Factoria"/>
            </a:endParaRPr>
          </a:p>
        </p:txBody>
      </p:sp>
    </p:spTree>
    <p:extLst>
      <p:ext uri="{BB962C8B-B14F-4D97-AF65-F5344CB8AC3E}">
        <p14:creationId xmlns:p14="http://schemas.microsoft.com/office/powerpoint/2010/main" val="3250550418"/>
      </p:ext>
    </p:extLst>
  </p:cSld>
  <p:clrMapOvr>
    <a:masterClrMapping/>
  </p:clrMapOvr>
  <p:transition spd="slow">
    <p:comb/>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4FC6C-E59B-0147-B293-F62503614514}"/>
              </a:ext>
            </a:extLst>
          </p:cNvPr>
          <p:cNvSpPr>
            <a:spLocks noGrp="1"/>
          </p:cNvSpPr>
          <p:nvPr>
            <p:ph type="title"/>
          </p:nvPr>
        </p:nvSpPr>
        <p:spPr>
          <a:xfrm>
            <a:off x="668866" y="100465"/>
            <a:ext cx="11402181" cy="2125059"/>
          </a:xfrm>
        </p:spPr>
        <p:txBody>
          <a:bodyPr vert="horz" lIns="91440" tIns="45720" rIns="91440" bIns="45720" rtlCol="0" anchor="ctr">
            <a:normAutofit fontScale="90000"/>
          </a:bodyPr>
          <a:lstStyle/>
          <a:p>
            <a:r>
              <a:rPr lang="en-IN" b="1">
                <a:solidFill>
                  <a:srgbClr val="333333"/>
                </a:solidFill>
                <a:latin typeface="Factoria"/>
              </a:rPr>
              <a:t>17. Government control over the media is known as:</a:t>
            </a:r>
            <a:br>
              <a:rPr lang="en-IN" b="1">
                <a:solidFill>
                  <a:srgbClr val="333333"/>
                </a:solidFill>
                <a:latin typeface="Factoria"/>
              </a:rPr>
            </a:br>
            <a:r>
              <a:rPr lang="en-IN" b="1">
                <a:solidFill>
                  <a:srgbClr val="333333"/>
                </a:solidFill>
                <a:latin typeface="Factoria"/>
              </a:rPr>
              <a:t>मीडिया पर सरकारी नियंत्रण के रूप में जाना जाता है:</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22B0B326-BFBE-214F-A516-40CB5952A1B7}"/>
              </a:ext>
            </a:extLst>
          </p:cNvPr>
          <p:cNvSpPr>
            <a:spLocks noGrp="1"/>
          </p:cNvSpPr>
          <p:nvPr>
            <p:ph idx="1"/>
          </p:nvPr>
        </p:nvSpPr>
        <p:spPr>
          <a:xfrm>
            <a:off x="838200" y="2406197"/>
            <a:ext cx="10515600" cy="4351338"/>
          </a:xfrm>
        </p:spPr>
        <p:txBody>
          <a:bodyPr vert="horz" lIns="91440" tIns="45720" rIns="91440" bIns="45720" rtlCol="0">
            <a:noAutofit/>
          </a:bodyPr>
          <a:lstStyle/>
          <a:p>
            <a:r>
              <a:rPr lang="en-IN" sz="3600" b="1">
                <a:solidFill>
                  <a:srgbClr val="333333"/>
                </a:solidFill>
                <a:latin typeface="Factoria"/>
              </a:rPr>
              <a:t>(A) Factdal (फैक्टडाल)</a:t>
            </a:r>
            <a:br>
              <a:rPr lang="en-IN" sz="3600" b="1">
                <a:solidFill>
                  <a:srgbClr val="333333"/>
                </a:solidFill>
                <a:latin typeface="Factoria"/>
              </a:rPr>
            </a:br>
            <a:r>
              <a:rPr lang="en-IN" sz="3600" b="1">
                <a:solidFill>
                  <a:srgbClr val="333333"/>
                </a:solidFill>
                <a:latin typeface="Factoria"/>
              </a:rPr>
              <a:t>(B) Censorship (सेंसरशिप)</a:t>
            </a:r>
            <a:br>
              <a:rPr lang="en-IN" sz="3600" b="1">
                <a:solidFill>
                  <a:srgbClr val="333333"/>
                </a:solidFill>
                <a:latin typeface="Factoria"/>
              </a:rPr>
            </a:br>
            <a:r>
              <a:rPr lang="en-IN" sz="3600" b="1">
                <a:solidFill>
                  <a:srgbClr val="333333"/>
                </a:solidFill>
                <a:latin typeface="Factoria"/>
              </a:rPr>
              <a:t>(C) Independence (स्वतंत्रता)</a:t>
            </a:r>
            <a:br>
              <a:rPr lang="en-IN" sz="3600" b="1">
                <a:solidFill>
                  <a:srgbClr val="333333"/>
                </a:solidFill>
                <a:latin typeface="Factoria"/>
              </a:rPr>
            </a:br>
            <a:r>
              <a:rPr lang="en-IN" sz="3600" b="1">
                <a:solidFill>
                  <a:srgbClr val="333333"/>
                </a:solidFill>
                <a:latin typeface="Factoria"/>
              </a:rPr>
              <a:t>(D) Emergency (आपातकाल)</a:t>
            </a:r>
          </a:p>
          <a:p>
            <a:endParaRPr lang="en-US" sz="3600" b="1">
              <a:solidFill>
                <a:srgbClr val="333333"/>
              </a:solidFill>
              <a:latin typeface="Factoria"/>
            </a:endParaRPr>
          </a:p>
        </p:txBody>
      </p:sp>
    </p:spTree>
    <p:extLst>
      <p:ext uri="{BB962C8B-B14F-4D97-AF65-F5344CB8AC3E}">
        <p14:creationId xmlns:p14="http://schemas.microsoft.com/office/powerpoint/2010/main" val="3640751123"/>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039A-5A36-1847-996D-EBE1F6DF2510}"/>
              </a:ext>
            </a:extLst>
          </p:cNvPr>
          <p:cNvSpPr>
            <a:spLocks noGrp="1"/>
          </p:cNvSpPr>
          <p:nvPr>
            <p:ph type="title"/>
          </p:nvPr>
        </p:nvSpPr>
        <p:spPr>
          <a:xfrm>
            <a:off x="546100" y="508000"/>
            <a:ext cx="10811329" cy="2600476"/>
          </a:xfrm>
        </p:spPr>
        <p:txBody>
          <a:bodyPr>
            <a:normAutofit fontScale="90000"/>
          </a:bodyPr>
          <a:lstStyle/>
          <a:p>
            <a:r>
              <a:rPr lang="en-IN" b="1" i="0">
                <a:solidFill>
                  <a:srgbClr val="333333"/>
                </a:solidFill>
                <a:effectLst/>
                <a:latin typeface="Factoria"/>
              </a:rPr>
              <a:t>1.Which Part Of A Bryophyllum Plant Gives Rise To New Plant ?</a:t>
            </a:r>
            <a:br>
              <a:rPr lang="en-IN" b="1" i="0">
                <a:solidFill>
                  <a:srgbClr val="333333"/>
                </a:solidFill>
                <a:effectLst/>
                <a:latin typeface="Factoria"/>
              </a:rPr>
            </a:br>
            <a:r>
              <a:rPr lang="en-IN" b="1" i="0">
                <a:solidFill>
                  <a:srgbClr val="333333"/>
                </a:solidFill>
                <a:effectLst/>
                <a:latin typeface="Factoria"/>
              </a:rPr>
              <a:t>ब्रायोफिलम पौधे का कौन सा भाग नए पौधे को जन्म देता है</a:t>
            </a:r>
            <a:endParaRPr lang="en-US"/>
          </a:p>
        </p:txBody>
      </p:sp>
      <p:sp>
        <p:nvSpPr>
          <p:cNvPr id="3" name="Content Placeholder 2">
            <a:extLst>
              <a:ext uri="{FF2B5EF4-FFF2-40B4-BE49-F238E27FC236}">
                <a16:creationId xmlns:a16="http://schemas.microsoft.com/office/drawing/2014/main" id="{A80CF93C-3717-2E44-9F2F-DB18D379903B}"/>
              </a:ext>
            </a:extLst>
          </p:cNvPr>
          <p:cNvSpPr>
            <a:spLocks noGrp="1"/>
          </p:cNvSpPr>
          <p:nvPr>
            <p:ph idx="1"/>
          </p:nvPr>
        </p:nvSpPr>
        <p:spPr>
          <a:xfrm>
            <a:off x="995437" y="3253619"/>
            <a:ext cx="10201126" cy="2854476"/>
          </a:xfrm>
        </p:spPr>
        <p:txBody>
          <a:bodyPr>
            <a:normAutofit/>
          </a:bodyPr>
          <a:lstStyle/>
          <a:p>
            <a:pPr marL="0" indent="0">
              <a:buNone/>
            </a:pPr>
            <a:r>
              <a:rPr lang="en-IN" sz="3600" b="1" i="0">
                <a:solidFill>
                  <a:srgbClr val="333333"/>
                </a:solidFill>
                <a:effectLst/>
                <a:latin typeface="Factoria"/>
              </a:rPr>
              <a:t>(A). Stem (तना)
(B). Root (जड़)
(C). Leaf (पत्ता)
(D). Flower (फूल)</a:t>
            </a:r>
          </a:p>
          <a:p>
            <a:pPr marL="0" indent="0">
              <a:buNone/>
            </a:pPr>
            <a:endParaRPr lang="en-IN" sz="3600" b="1" i="0">
              <a:solidFill>
                <a:srgbClr val="333333"/>
              </a:solidFill>
              <a:effectLst/>
              <a:latin typeface="Factoria"/>
            </a:endParaRPr>
          </a:p>
        </p:txBody>
      </p:sp>
    </p:spTree>
    <p:extLst>
      <p:ext uri="{BB962C8B-B14F-4D97-AF65-F5344CB8AC3E}">
        <p14:creationId xmlns:p14="http://schemas.microsoft.com/office/powerpoint/2010/main" val="2730623659"/>
      </p:ext>
    </p:extLst>
  </p:cSld>
  <p:clrMapOvr>
    <a:masterClrMapping/>
  </p:clrMapOvr>
  <p:transition spd="slow">
    <p:comb/>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3EEDC-36B1-2846-A89E-1F60490FFCDD}"/>
              </a:ext>
            </a:extLst>
          </p:cNvPr>
          <p:cNvSpPr>
            <a:spLocks noGrp="1"/>
          </p:cNvSpPr>
          <p:nvPr>
            <p:ph type="title"/>
          </p:nvPr>
        </p:nvSpPr>
        <p:spPr/>
        <p:txBody>
          <a:bodyPr vert="horz" lIns="91440" tIns="45720" rIns="91440" bIns="45720" rtlCol="0" anchor="ctr">
            <a:normAutofit fontScale="90000"/>
          </a:bodyPr>
          <a:lstStyle/>
          <a:p>
            <a:r>
              <a:rPr lang="en-IN" b="1">
                <a:solidFill>
                  <a:srgbClr val="333333"/>
                </a:solidFill>
                <a:latin typeface="Factoria"/>
              </a:rPr>
              <a:t> 18. What is cultivation of grapes called’?</a:t>
            </a:r>
            <a:br>
              <a:rPr lang="en-IN" b="1">
                <a:solidFill>
                  <a:srgbClr val="333333"/>
                </a:solidFill>
                <a:latin typeface="Factoria"/>
              </a:rPr>
            </a:br>
            <a:r>
              <a:rPr lang="en-IN" b="1">
                <a:solidFill>
                  <a:srgbClr val="333333"/>
                </a:solidFill>
                <a:latin typeface="Factoria"/>
              </a:rPr>
              <a:t>अंगूर की खेती को क्या कहते हैं?</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FF268388-C66C-EB47-99E5-80E9D6439C68}"/>
              </a:ext>
            </a:extLst>
          </p:cNvPr>
          <p:cNvSpPr>
            <a:spLocks noGrp="1"/>
          </p:cNvSpPr>
          <p:nvPr>
            <p:ph idx="1"/>
          </p:nvPr>
        </p:nvSpPr>
        <p:spPr/>
        <p:txBody>
          <a:bodyPr vert="horz" lIns="91440" tIns="45720" rIns="91440" bIns="45720" rtlCol="0">
            <a:noAutofit/>
          </a:bodyPr>
          <a:lstStyle/>
          <a:p>
            <a:r>
              <a:rPr lang="en-IN" sz="3600" b="1">
                <a:solidFill>
                  <a:srgbClr val="333333"/>
                </a:solidFill>
                <a:latin typeface="Factoria"/>
              </a:rPr>
              <a:t>(A) Sericulture</a:t>
            </a:r>
            <a:br>
              <a:rPr lang="en-IN" sz="3600" b="1">
                <a:solidFill>
                  <a:srgbClr val="333333"/>
                </a:solidFill>
                <a:latin typeface="Factoria"/>
              </a:rPr>
            </a:br>
            <a:r>
              <a:rPr lang="en-IN" sz="3600" b="1">
                <a:solidFill>
                  <a:srgbClr val="333333"/>
                </a:solidFill>
                <a:latin typeface="Factoria"/>
              </a:rPr>
              <a:t>(B) Viticulture</a:t>
            </a:r>
            <a:br>
              <a:rPr lang="en-IN" sz="3600" b="1">
                <a:solidFill>
                  <a:srgbClr val="333333"/>
                </a:solidFill>
                <a:latin typeface="Factoria"/>
              </a:rPr>
            </a:br>
            <a:r>
              <a:rPr lang="en-IN" sz="3600" b="1">
                <a:solidFill>
                  <a:srgbClr val="333333"/>
                </a:solidFill>
                <a:latin typeface="Factoria"/>
              </a:rPr>
              <a:t>(C) Floriculture</a:t>
            </a:r>
            <a:br>
              <a:rPr lang="en-IN" sz="3600" b="1">
                <a:solidFill>
                  <a:srgbClr val="333333"/>
                </a:solidFill>
                <a:latin typeface="Factoria"/>
              </a:rPr>
            </a:br>
            <a:r>
              <a:rPr lang="en-IN" sz="3600" b="1">
                <a:solidFill>
                  <a:srgbClr val="333333"/>
                </a:solidFill>
                <a:latin typeface="Factoria"/>
              </a:rPr>
              <a:t>(D) Horiculture</a:t>
            </a:r>
            <a:endParaRPr lang="en-US" sz="3600" b="1">
              <a:solidFill>
                <a:srgbClr val="333333"/>
              </a:solidFill>
              <a:latin typeface="Factoria"/>
            </a:endParaRPr>
          </a:p>
        </p:txBody>
      </p:sp>
    </p:spTree>
    <p:extLst>
      <p:ext uri="{BB962C8B-B14F-4D97-AF65-F5344CB8AC3E}">
        <p14:creationId xmlns:p14="http://schemas.microsoft.com/office/powerpoint/2010/main" val="695358400"/>
      </p:ext>
    </p:extLst>
  </p:cSld>
  <p:clrMapOvr>
    <a:masterClrMapping/>
  </p:clrMapOvr>
  <p:transition spd="slow">
    <p:comb/>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21E7C-F0F6-7140-9193-89D1656BAFC2}"/>
              </a:ext>
            </a:extLst>
          </p:cNvPr>
          <p:cNvSpPr>
            <a:spLocks noGrp="1"/>
          </p:cNvSpPr>
          <p:nvPr>
            <p:ph type="title"/>
          </p:nvPr>
        </p:nvSpPr>
        <p:spPr>
          <a:xfrm>
            <a:off x="661005" y="438072"/>
            <a:ext cx="10869990" cy="2368022"/>
          </a:xfrm>
        </p:spPr>
        <p:txBody>
          <a:bodyPr vert="horz" lIns="91440" tIns="45720" rIns="91440" bIns="45720" rtlCol="0" anchor="ctr">
            <a:normAutofit fontScale="90000"/>
          </a:bodyPr>
          <a:lstStyle/>
          <a:p>
            <a:r>
              <a:rPr lang="en-IN" b="1">
                <a:solidFill>
                  <a:srgbClr val="333333"/>
                </a:solidFill>
                <a:latin typeface="Factoria"/>
              </a:rPr>
              <a:t>19. Who was the first Indian Governor-General of free India?</a:t>
            </a:r>
            <a:br>
              <a:rPr lang="en-IN" b="1">
                <a:solidFill>
                  <a:srgbClr val="333333"/>
                </a:solidFill>
                <a:latin typeface="Factoria"/>
              </a:rPr>
            </a:br>
            <a:r>
              <a:rPr lang="en-IN" b="1">
                <a:solidFill>
                  <a:srgbClr val="333333"/>
                </a:solidFill>
                <a:latin typeface="Factoria"/>
              </a:rPr>
              <a:t>स्वतंत्र भारत के पहले भारतीय गवर्नर-जनरल कौन थे?</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10CF85AE-3B2B-3144-B5E0-EE35253C0424}"/>
              </a:ext>
            </a:extLst>
          </p:cNvPr>
          <p:cNvSpPr>
            <a:spLocks noGrp="1"/>
          </p:cNvSpPr>
          <p:nvPr>
            <p:ph idx="1"/>
          </p:nvPr>
        </p:nvSpPr>
        <p:spPr>
          <a:xfrm>
            <a:off x="753533" y="2806094"/>
            <a:ext cx="10216848" cy="2939143"/>
          </a:xfrm>
        </p:spPr>
        <p:txBody>
          <a:bodyPr vert="horz" lIns="91440" tIns="45720" rIns="91440" bIns="45720" rtlCol="0">
            <a:noAutofit/>
          </a:bodyPr>
          <a:lstStyle/>
          <a:p>
            <a:r>
              <a:rPr lang="en-IN" sz="3600" b="1">
                <a:solidFill>
                  <a:srgbClr val="333333"/>
                </a:solidFill>
                <a:latin typeface="Factoria"/>
              </a:rPr>
              <a:t>(A) Mahatma Gandhi (महात्मा गांधी)</a:t>
            </a:r>
            <a:br>
              <a:rPr lang="en-IN" sz="3600" b="1">
                <a:solidFill>
                  <a:srgbClr val="333333"/>
                </a:solidFill>
                <a:latin typeface="Factoria"/>
              </a:rPr>
            </a:br>
            <a:r>
              <a:rPr lang="en-IN" sz="3600" b="1">
                <a:solidFill>
                  <a:srgbClr val="333333"/>
                </a:solidFill>
                <a:latin typeface="Factoria"/>
              </a:rPr>
              <a:t>(B) Jawaharlal Nehru (जवाहरलाल नेहरू)</a:t>
            </a:r>
            <a:br>
              <a:rPr lang="en-IN" sz="3600" b="1">
                <a:solidFill>
                  <a:srgbClr val="333333"/>
                </a:solidFill>
                <a:latin typeface="Factoria"/>
              </a:rPr>
            </a:br>
            <a:r>
              <a:rPr lang="en-IN" sz="3600" b="1">
                <a:solidFill>
                  <a:srgbClr val="333333"/>
                </a:solidFill>
                <a:latin typeface="Factoria"/>
              </a:rPr>
              <a:t>(C) C. Rajagopalachari (सी राजगोपालाचारी)</a:t>
            </a:r>
            <a:br>
              <a:rPr lang="en-IN" sz="3600" b="1">
                <a:solidFill>
                  <a:srgbClr val="333333"/>
                </a:solidFill>
                <a:latin typeface="Factoria"/>
              </a:rPr>
            </a:br>
            <a:r>
              <a:rPr lang="en-IN" sz="3600" b="1">
                <a:solidFill>
                  <a:srgbClr val="333333"/>
                </a:solidFill>
                <a:latin typeface="Factoria"/>
              </a:rPr>
              <a:t>(D) Sardar Vallabhbhai Patel (सरदार वल्लभभाई पटेल)</a:t>
            </a:r>
          </a:p>
          <a:p>
            <a:endParaRPr lang="en-US" sz="3600" b="1">
              <a:solidFill>
                <a:srgbClr val="333333"/>
              </a:solidFill>
              <a:latin typeface="Factoria"/>
            </a:endParaRPr>
          </a:p>
        </p:txBody>
      </p:sp>
    </p:spTree>
    <p:extLst>
      <p:ext uri="{BB962C8B-B14F-4D97-AF65-F5344CB8AC3E}">
        <p14:creationId xmlns:p14="http://schemas.microsoft.com/office/powerpoint/2010/main" val="3187420690"/>
      </p:ext>
    </p:extLst>
  </p:cSld>
  <p:clrMapOvr>
    <a:masterClrMapping/>
  </p:clrMapOvr>
  <p:transition spd="slow">
    <p:comb/>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53601-79AC-0E44-B3FB-CAB5743FD08D}"/>
              </a:ext>
            </a:extLst>
          </p:cNvPr>
          <p:cNvSpPr>
            <a:spLocks noGrp="1"/>
          </p:cNvSpPr>
          <p:nvPr>
            <p:ph type="title"/>
          </p:nvPr>
        </p:nvSpPr>
        <p:spPr/>
        <p:txBody>
          <a:bodyPr vert="horz" lIns="91440" tIns="45720" rIns="91440" bIns="45720" rtlCol="0" anchor="ctr">
            <a:normAutofit fontScale="90000"/>
          </a:bodyPr>
          <a:lstStyle/>
          <a:p>
            <a:r>
              <a:rPr lang="en-IN" b="1">
                <a:solidFill>
                  <a:srgbClr val="333333"/>
                </a:solidFill>
                <a:latin typeface="Factoria"/>
              </a:rPr>
              <a:t>20. When did the Rowlatt Act come into effect?</a:t>
            </a:r>
            <a:br>
              <a:rPr lang="en-IN" b="1">
                <a:solidFill>
                  <a:srgbClr val="333333"/>
                </a:solidFill>
                <a:latin typeface="Factoria"/>
              </a:rPr>
            </a:br>
            <a:r>
              <a:rPr lang="en-IN" b="1">
                <a:solidFill>
                  <a:srgbClr val="333333"/>
                </a:solidFill>
                <a:latin typeface="Factoria"/>
              </a:rPr>
              <a:t>रॉलेट एक्ट कब लागू हुआ?</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667EFFDC-2FD5-8548-8939-AA39683CBA1D}"/>
              </a:ext>
            </a:extLst>
          </p:cNvPr>
          <p:cNvSpPr>
            <a:spLocks noGrp="1"/>
          </p:cNvSpPr>
          <p:nvPr>
            <p:ph idx="1"/>
          </p:nvPr>
        </p:nvSpPr>
        <p:spPr>
          <a:xfrm>
            <a:off x="1066800" y="2636762"/>
            <a:ext cx="10058400" cy="3398278"/>
          </a:xfrm>
        </p:spPr>
        <p:txBody>
          <a:bodyPr vert="horz" lIns="91440" tIns="45720" rIns="91440" bIns="45720" rtlCol="0">
            <a:noAutofit/>
          </a:bodyPr>
          <a:lstStyle/>
          <a:p>
            <a:r>
              <a:rPr lang="en-IN" sz="3600" b="1">
                <a:solidFill>
                  <a:srgbClr val="333333"/>
                </a:solidFill>
                <a:latin typeface="Factoria"/>
              </a:rPr>
              <a:t>(A) On 10th February, 1917 (10 फरवरी, 1917 को)</a:t>
            </a:r>
            <a:br>
              <a:rPr lang="en-IN" sz="3600" b="1">
                <a:solidFill>
                  <a:srgbClr val="333333"/>
                </a:solidFill>
                <a:latin typeface="Factoria"/>
              </a:rPr>
            </a:br>
            <a:r>
              <a:rPr lang="en-IN" sz="3600" b="1">
                <a:solidFill>
                  <a:srgbClr val="333333"/>
                </a:solidFill>
                <a:latin typeface="Factoria"/>
              </a:rPr>
              <a:t>(B) On 10th January, 1918 (10 जनवरी, 1918 को)</a:t>
            </a:r>
            <a:br>
              <a:rPr lang="en-IN" sz="3600" b="1">
                <a:solidFill>
                  <a:srgbClr val="333333"/>
                </a:solidFill>
                <a:latin typeface="Factoria"/>
              </a:rPr>
            </a:br>
            <a:r>
              <a:rPr lang="en-IN" sz="3600" b="1">
                <a:solidFill>
                  <a:srgbClr val="333333"/>
                </a:solidFill>
                <a:latin typeface="Factoria"/>
              </a:rPr>
              <a:t>(C) On 10th March, 1919 (10 मार्च, 1919 को)</a:t>
            </a:r>
            <a:br>
              <a:rPr lang="en-IN" sz="3600" b="1">
                <a:solidFill>
                  <a:srgbClr val="333333"/>
                </a:solidFill>
                <a:latin typeface="Factoria"/>
              </a:rPr>
            </a:br>
            <a:r>
              <a:rPr lang="en-IN" sz="3600" b="1">
                <a:solidFill>
                  <a:srgbClr val="333333"/>
                </a:solidFill>
                <a:latin typeface="Factoria"/>
              </a:rPr>
              <a:t>(D) On 20th April, 1920 (20 अप्रैल, 1920 को)</a:t>
            </a:r>
          </a:p>
          <a:p>
            <a:endParaRPr lang="en-US" sz="3600" b="1">
              <a:solidFill>
                <a:srgbClr val="333333"/>
              </a:solidFill>
              <a:latin typeface="Factoria"/>
            </a:endParaRPr>
          </a:p>
        </p:txBody>
      </p:sp>
    </p:spTree>
    <p:extLst>
      <p:ext uri="{BB962C8B-B14F-4D97-AF65-F5344CB8AC3E}">
        <p14:creationId xmlns:p14="http://schemas.microsoft.com/office/powerpoint/2010/main" val="3380868808"/>
      </p:ext>
    </p:extLst>
  </p:cSld>
  <p:clrMapOvr>
    <a:masterClrMapping/>
  </p:clrMapOvr>
  <p:transition spd="slow">
    <p:comb/>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402C1-2CE5-994A-9C76-D9ECD2C201CF}"/>
              </a:ext>
            </a:extLst>
          </p:cNvPr>
          <p:cNvSpPr>
            <a:spLocks noGrp="1"/>
          </p:cNvSpPr>
          <p:nvPr>
            <p:ph type="title"/>
          </p:nvPr>
        </p:nvSpPr>
        <p:spPr>
          <a:xfrm>
            <a:off x="641047" y="-120953"/>
            <a:ext cx="11212286" cy="2648101"/>
          </a:xfrm>
        </p:spPr>
        <p:txBody>
          <a:bodyPr vert="horz" lIns="91440" tIns="45720" rIns="91440" bIns="45720" rtlCol="0" anchor="ctr">
            <a:normAutofit/>
          </a:bodyPr>
          <a:lstStyle/>
          <a:p>
            <a:r>
              <a:rPr lang="en-IN" b="1">
                <a:solidFill>
                  <a:srgbClr val="333333"/>
                </a:solidFill>
                <a:latin typeface="Factoria"/>
              </a:rPr>
              <a:t>21. First Internal Affairs Minister of independent India ?</a:t>
            </a:r>
            <a:br>
              <a:rPr lang="en-IN" b="1">
                <a:solidFill>
                  <a:srgbClr val="333333"/>
                </a:solidFill>
                <a:latin typeface="Factoria"/>
              </a:rPr>
            </a:br>
            <a:r>
              <a:rPr lang="en-IN" b="1">
                <a:solidFill>
                  <a:srgbClr val="333333"/>
                </a:solidFill>
                <a:latin typeface="Factoria"/>
              </a:rPr>
              <a:t>स्वतंत्र भारत के पहले आंतरिक मामलों के मंत्री?</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73943B3B-D41F-274F-A5B5-FBC10DC07A25}"/>
              </a:ext>
            </a:extLst>
          </p:cNvPr>
          <p:cNvSpPr>
            <a:spLocks noGrp="1"/>
          </p:cNvSpPr>
          <p:nvPr>
            <p:ph idx="1"/>
          </p:nvPr>
        </p:nvSpPr>
        <p:spPr>
          <a:xfrm>
            <a:off x="254000" y="2854477"/>
            <a:ext cx="11353800" cy="4668762"/>
          </a:xfrm>
        </p:spPr>
        <p:txBody>
          <a:bodyPr vert="horz" lIns="91440" tIns="45720" rIns="91440" bIns="45720" rtlCol="0">
            <a:noAutofit/>
          </a:bodyPr>
          <a:lstStyle/>
          <a:p>
            <a:r>
              <a:rPr lang="en-IN" sz="3600" b="1">
                <a:solidFill>
                  <a:srgbClr val="333333"/>
                </a:solidFill>
                <a:latin typeface="Factoria"/>
              </a:rPr>
              <a:t> (A) Sardar Vallabhai Patel (सरदार वल्लभाई पटेल)</a:t>
            </a:r>
          </a:p>
          <a:p>
            <a:r>
              <a:rPr lang="en-IN" sz="3600" b="1">
                <a:solidFill>
                  <a:srgbClr val="333333"/>
                </a:solidFill>
                <a:latin typeface="Factoria"/>
              </a:rPr>
              <a:t>(B) Lal Bahadur Shastri (लाल बहादुर शास्त्री )</a:t>
            </a:r>
            <a:br>
              <a:rPr lang="en-IN" sz="3600" b="1">
                <a:solidFill>
                  <a:srgbClr val="333333"/>
                </a:solidFill>
                <a:latin typeface="Factoria"/>
              </a:rPr>
            </a:br>
            <a:r>
              <a:rPr lang="en-IN" sz="3600" b="1">
                <a:solidFill>
                  <a:srgbClr val="333333"/>
                </a:solidFill>
                <a:latin typeface="Factoria"/>
              </a:rPr>
              <a:t>(C) Jawaharlal Nehru (जवाहरलाल नेहरू )</a:t>
            </a:r>
            <a:br>
              <a:rPr lang="en-IN" sz="3600" b="1">
                <a:solidFill>
                  <a:srgbClr val="333333"/>
                </a:solidFill>
                <a:latin typeface="Factoria"/>
              </a:rPr>
            </a:br>
            <a:r>
              <a:rPr lang="en-IN" sz="3600" b="1">
                <a:solidFill>
                  <a:srgbClr val="333333"/>
                </a:solidFill>
                <a:latin typeface="Factoria"/>
              </a:rPr>
              <a:t>(D) V. Krishna Menonमेनन (वी कृष्ण मेनन)</a:t>
            </a:r>
          </a:p>
          <a:p>
            <a:endParaRPr lang="en-US" sz="3600" b="1">
              <a:solidFill>
                <a:srgbClr val="333333"/>
              </a:solidFill>
              <a:latin typeface="Factoria"/>
            </a:endParaRPr>
          </a:p>
        </p:txBody>
      </p:sp>
    </p:spTree>
    <p:extLst>
      <p:ext uri="{BB962C8B-B14F-4D97-AF65-F5344CB8AC3E}">
        <p14:creationId xmlns:p14="http://schemas.microsoft.com/office/powerpoint/2010/main" val="3933051979"/>
      </p:ext>
    </p:extLst>
  </p:cSld>
  <p:clrMapOvr>
    <a:masterClrMapping/>
  </p:clrMapOvr>
  <p:transition spd="slow">
    <p:comb/>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54921-930A-4223-9DB1-24901D3AD4FB}"/>
              </a:ext>
            </a:extLst>
          </p:cNvPr>
          <p:cNvSpPr>
            <a:spLocks noGrp="1"/>
          </p:cNvSpPr>
          <p:nvPr>
            <p:ph type="ctrTitle"/>
          </p:nvPr>
        </p:nvSpPr>
        <p:spPr/>
        <p:txBody>
          <a:bodyPr/>
          <a:lstStyle/>
          <a:p>
            <a:r>
              <a:rPr lang="en-IN" dirty="0"/>
              <a:t>  </a:t>
            </a:r>
          </a:p>
        </p:txBody>
      </p:sp>
      <p:sp>
        <p:nvSpPr>
          <p:cNvPr id="3" name="Subtitle 2">
            <a:extLst>
              <a:ext uri="{FF2B5EF4-FFF2-40B4-BE49-F238E27FC236}">
                <a16:creationId xmlns:a16="http://schemas.microsoft.com/office/drawing/2014/main" id="{1F8CF6F7-B2BD-4BED-A4EA-C5C00986EF0D}"/>
              </a:ext>
            </a:extLst>
          </p:cNvPr>
          <p:cNvSpPr>
            <a:spLocks noGrp="1"/>
          </p:cNvSpPr>
          <p:nvPr>
            <p:ph type="subTitle" idx="1"/>
          </p:nvPr>
        </p:nvSpPr>
        <p:spPr/>
        <p:txBody>
          <a:bodyPr/>
          <a:lstStyle/>
          <a:p>
            <a:endParaRPr lang="en-IN" dirty="0"/>
          </a:p>
        </p:txBody>
      </p:sp>
      <p:sp>
        <p:nvSpPr>
          <p:cNvPr id="4" name="Rectangle 3">
            <a:extLst>
              <a:ext uri="{FF2B5EF4-FFF2-40B4-BE49-F238E27FC236}">
                <a16:creationId xmlns:a16="http://schemas.microsoft.com/office/drawing/2014/main" id="{0F3C6029-B079-4C0E-93CF-146366FC582D}"/>
              </a:ext>
            </a:extLst>
          </p:cNvPr>
          <p:cNvSpPr/>
          <p:nvPr/>
        </p:nvSpPr>
        <p:spPr>
          <a:xfrm>
            <a:off x="3660883" y="2967335"/>
            <a:ext cx="4870244"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22225">
                  <a:solidFill>
                    <a:srgbClr val="31B4E6"/>
                  </a:solidFill>
                  <a:prstDash val="solid"/>
                </a:ln>
                <a:solidFill>
                  <a:srgbClr val="31B4E6">
                    <a:lumMod val="40000"/>
                    <a:lumOff val="60000"/>
                  </a:srgbClr>
                </a:solidFill>
                <a:effectLst/>
                <a:uLnTx/>
                <a:uFillTx/>
                <a:latin typeface="Century Gothic" panose="020B0502020202020204"/>
                <a:ea typeface="+mn-ea"/>
                <a:cs typeface="+mn-cs"/>
              </a:rPr>
              <a:t>Miscellanoiius</a:t>
            </a:r>
            <a:endParaRPr kumimoji="0" lang="en-US" sz="5400" b="1" i="0" u="none" strike="noStrike" kern="1200" cap="none" spc="0" normalizeH="0" baseline="0" noProof="0" dirty="0">
              <a:ln w="22225">
                <a:solidFill>
                  <a:srgbClr val="31B4E6"/>
                </a:solidFill>
                <a:prstDash val="solid"/>
              </a:ln>
              <a:solidFill>
                <a:srgbClr val="31B4E6">
                  <a:lumMod val="40000"/>
                  <a:lumOff val="6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05655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4DE3D-C135-FB46-B0E3-3FBC7228F400}"/>
              </a:ext>
            </a:extLst>
          </p:cNvPr>
          <p:cNvSpPr>
            <a:spLocks noGrp="1"/>
          </p:cNvSpPr>
          <p:nvPr>
            <p:ph type="title"/>
          </p:nvPr>
        </p:nvSpPr>
        <p:spPr>
          <a:xfrm>
            <a:off x="181429" y="290285"/>
            <a:ext cx="12155714" cy="2334381"/>
          </a:xfrm>
        </p:spPr>
        <p:txBody>
          <a:bodyPr vert="horz" lIns="91440" tIns="45720" rIns="91440" bIns="45720" rtlCol="0" anchor="ctr">
            <a:normAutofit fontScale="90000"/>
          </a:bodyPr>
          <a:lstStyle/>
          <a:p>
            <a:r>
              <a:rPr lang="en-IN" b="1">
                <a:solidFill>
                  <a:srgbClr val="333333"/>
                </a:solidFill>
                <a:latin typeface="Factoria"/>
              </a:rPr>
              <a:t>22. In which place the first Medical college was established in India ?</a:t>
            </a:r>
            <a:br>
              <a:rPr lang="en-IN" b="1">
                <a:solidFill>
                  <a:srgbClr val="333333"/>
                </a:solidFill>
                <a:latin typeface="Factoria"/>
              </a:rPr>
            </a:br>
            <a:r>
              <a:rPr lang="en-IN" b="1">
                <a:solidFill>
                  <a:srgbClr val="333333"/>
                </a:solidFill>
                <a:latin typeface="Factoria"/>
              </a:rPr>
              <a:t>भारत में पहला मेडिकल कॉलेज किस स्थान पर स्थापित किया गया था?</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E4FF2BAF-F79D-5146-8239-7F2F0721C1BC}"/>
              </a:ext>
            </a:extLst>
          </p:cNvPr>
          <p:cNvSpPr>
            <a:spLocks noGrp="1"/>
          </p:cNvSpPr>
          <p:nvPr>
            <p:ph idx="1"/>
          </p:nvPr>
        </p:nvSpPr>
        <p:spPr>
          <a:xfrm>
            <a:off x="838200" y="3011714"/>
            <a:ext cx="10515600" cy="3846285"/>
          </a:xfrm>
        </p:spPr>
        <p:txBody>
          <a:bodyPr vert="horz" lIns="91440" tIns="45720" rIns="91440" bIns="45720" rtlCol="0">
            <a:noAutofit/>
          </a:bodyPr>
          <a:lstStyle/>
          <a:p>
            <a:r>
              <a:rPr lang="en-IN" sz="3600" b="1">
                <a:solidFill>
                  <a:srgbClr val="333333"/>
                </a:solidFill>
                <a:latin typeface="Factoria"/>
              </a:rPr>
              <a:t>(A)  Kolkota (कोलकाता)
(B) Agra (आगरा)
(C) Bangalore (बैंगलोर)
(D) Delhi (दिल्ली)</a:t>
            </a:r>
            <a:endParaRPr lang="en-US" sz="3600" b="1">
              <a:solidFill>
                <a:srgbClr val="333333"/>
              </a:solidFill>
              <a:latin typeface="Factoria"/>
            </a:endParaRPr>
          </a:p>
        </p:txBody>
      </p:sp>
    </p:spTree>
    <p:extLst>
      <p:ext uri="{BB962C8B-B14F-4D97-AF65-F5344CB8AC3E}">
        <p14:creationId xmlns:p14="http://schemas.microsoft.com/office/powerpoint/2010/main" val="3469086909"/>
      </p:ext>
    </p:extLst>
  </p:cSld>
  <p:clrMapOvr>
    <a:masterClrMapping/>
  </p:clrMapOvr>
  <p:transition spd="slow">
    <p:comb/>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A8FAB-431E-2548-9B92-0B13FB8A18F8}"/>
              </a:ext>
            </a:extLst>
          </p:cNvPr>
          <p:cNvSpPr>
            <a:spLocks noGrp="1"/>
          </p:cNvSpPr>
          <p:nvPr>
            <p:ph type="title"/>
          </p:nvPr>
        </p:nvSpPr>
        <p:spPr/>
        <p:txBody>
          <a:bodyPr vert="horz" lIns="91440" tIns="45720" rIns="91440" bIns="45720" rtlCol="0" anchor="ctr">
            <a:normAutofit fontScale="90000"/>
          </a:bodyPr>
          <a:lstStyle/>
          <a:p>
            <a:r>
              <a:rPr lang="en-IN" b="1">
                <a:solidFill>
                  <a:srgbClr val="333333"/>
                </a:solidFill>
                <a:latin typeface="Factoria"/>
              </a:rPr>
              <a:t>23. On which riverbank is Goa located?</a:t>
            </a:r>
            <a:br>
              <a:rPr lang="en-IN" b="1">
                <a:solidFill>
                  <a:srgbClr val="333333"/>
                </a:solidFill>
                <a:latin typeface="Factoria"/>
              </a:rPr>
            </a:br>
            <a:r>
              <a:rPr lang="en-IN" b="1">
                <a:solidFill>
                  <a:srgbClr val="333333"/>
                </a:solidFill>
                <a:latin typeface="Factoria"/>
              </a:rPr>
              <a:t>गोवा किस नदी तट पर स्थित है?</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23483811-696D-BB41-BD94-5583C99590F5}"/>
              </a:ext>
            </a:extLst>
          </p:cNvPr>
          <p:cNvSpPr>
            <a:spLocks noGrp="1"/>
          </p:cNvSpPr>
          <p:nvPr>
            <p:ph idx="1"/>
          </p:nvPr>
        </p:nvSpPr>
        <p:spPr>
          <a:xfrm>
            <a:off x="838200" y="2818189"/>
            <a:ext cx="10515600" cy="3358773"/>
          </a:xfrm>
        </p:spPr>
        <p:txBody>
          <a:bodyPr vert="horz" lIns="91440" tIns="45720" rIns="91440" bIns="45720" rtlCol="0">
            <a:noAutofit/>
          </a:bodyPr>
          <a:lstStyle/>
          <a:p>
            <a:r>
              <a:rPr lang="en-IN" sz="3600" b="1">
                <a:solidFill>
                  <a:srgbClr val="333333"/>
                </a:solidFill>
                <a:latin typeface="Factoria"/>
              </a:rPr>
              <a:t>(A) Mandovi (मंडोवी)</a:t>
            </a:r>
            <a:br>
              <a:rPr lang="en-IN" sz="3600" b="1">
                <a:solidFill>
                  <a:srgbClr val="333333"/>
                </a:solidFill>
                <a:latin typeface="Factoria"/>
              </a:rPr>
            </a:br>
            <a:r>
              <a:rPr lang="en-IN" sz="3600" b="1">
                <a:solidFill>
                  <a:srgbClr val="333333"/>
                </a:solidFill>
                <a:latin typeface="Factoria"/>
              </a:rPr>
              <a:t>(B) Ganga (गंगा)</a:t>
            </a:r>
            <a:br>
              <a:rPr lang="en-IN" sz="3600" b="1">
                <a:solidFill>
                  <a:srgbClr val="333333"/>
                </a:solidFill>
                <a:latin typeface="Factoria"/>
              </a:rPr>
            </a:br>
            <a:r>
              <a:rPr lang="en-IN" sz="3600" b="1">
                <a:solidFill>
                  <a:srgbClr val="333333"/>
                </a:solidFill>
                <a:latin typeface="Factoria"/>
              </a:rPr>
              <a:t>(C) Gomati (गोमती)</a:t>
            </a:r>
            <a:br>
              <a:rPr lang="en-IN" sz="3600" b="1">
                <a:solidFill>
                  <a:srgbClr val="333333"/>
                </a:solidFill>
                <a:latin typeface="Factoria"/>
              </a:rPr>
            </a:br>
            <a:r>
              <a:rPr lang="en-IN" sz="3600" b="1">
                <a:solidFill>
                  <a:srgbClr val="333333"/>
                </a:solidFill>
                <a:latin typeface="Factoria"/>
              </a:rPr>
              <a:t>(D) Sabarmati (साबरमती)</a:t>
            </a:r>
          </a:p>
          <a:p>
            <a:endParaRPr lang="en-US" sz="3600" b="1">
              <a:solidFill>
                <a:srgbClr val="333333"/>
              </a:solidFill>
              <a:latin typeface="Factoria"/>
            </a:endParaRPr>
          </a:p>
        </p:txBody>
      </p:sp>
    </p:spTree>
    <p:extLst>
      <p:ext uri="{BB962C8B-B14F-4D97-AF65-F5344CB8AC3E}">
        <p14:creationId xmlns:p14="http://schemas.microsoft.com/office/powerpoint/2010/main" val="4181661288"/>
      </p:ext>
    </p:extLst>
  </p:cSld>
  <p:clrMapOvr>
    <a:masterClrMapping/>
  </p:clrMapOvr>
  <p:transition spd="slow">
    <p:comb/>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43E5E-6F3E-4047-BDF9-69F61CAE02B1}"/>
              </a:ext>
            </a:extLst>
          </p:cNvPr>
          <p:cNvSpPr>
            <a:spLocks noGrp="1"/>
          </p:cNvSpPr>
          <p:nvPr>
            <p:ph type="title"/>
          </p:nvPr>
        </p:nvSpPr>
        <p:spPr>
          <a:xfrm>
            <a:off x="193524" y="90713"/>
            <a:ext cx="11611428" cy="3150810"/>
          </a:xfrm>
        </p:spPr>
        <p:txBody>
          <a:bodyPr vert="horz" lIns="91440" tIns="45720" rIns="91440" bIns="45720" rtlCol="0" anchor="ctr">
            <a:normAutofit fontScale="90000"/>
          </a:bodyPr>
          <a:lstStyle/>
          <a:p>
            <a:r>
              <a:rPr lang="en-IN" b="1">
                <a:solidFill>
                  <a:srgbClr val="333333"/>
                </a:solidFill>
                <a:latin typeface="Factoria"/>
              </a:rPr>
              <a:t>24. Asha ranks 16th from the top and 15th from the bottom in an examination. How many students are there in class?</a:t>
            </a:r>
            <a:br>
              <a:rPr lang="en-IN" b="1">
                <a:solidFill>
                  <a:srgbClr val="333333"/>
                </a:solidFill>
                <a:latin typeface="Factoria"/>
              </a:rPr>
            </a:br>
            <a:r>
              <a:rPr lang="en-IN" b="1">
                <a:solidFill>
                  <a:srgbClr val="333333"/>
                </a:solidFill>
                <a:latin typeface="Factoria"/>
              </a:rPr>
              <a:t>एक परीक्षा में आशा का स्थान ऊपर से 16वां और नीचे से 15वां है। कक्षा में कितने छात्र हैं?</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B5C287DB-10CA-CC46-9343-49B820EC9B5D}"/>
              </a:ext>
            </a:extLst>
          </p:cNvPr>
          <p:cNvSpPr>
            <a:spLocks noGrp="1"/>
          </p:cNvSpPr>
          <p:nvPr>
            <p:ph idx="1"/>
          </p:nvPr>
        </p:nvSpPr>
        <p:spPr>
          <a:xfrm>
            <a:off x="193524" y="3429001"/>
            <a:ext cx="10172095" cy="3150810"/>
          </a:xfrm>
        </p:spPr>
        <p:txBody>
          <a:bodyPr vert="horz" lIns="91440" tIns="45720" rIns="91440" bIns="45720" rtlCol="0">
            <a:noAutofit/>
          </a:bodyPr>
          <a:lstStyle/>
          <a:p>
            <a:r>
              <a:rPr lang="en-IN" sz="3600" b="1">
                <a:solidFill>
                  <a:srgbClr val="333333"/>
                </a:solidFill>
                <a:latin typeface="Factoria"/>
              </a:rPr>
              <a:t>(A) 30</a:t>
            </a:r>
          </a:p>
          <a:p>
            <a:r>
              <a:rPr lang="en-IN" sz="3600" b="1">
                <a:solidFill>
                  <a:srgbClr val="333333"/>
                </a:solidFill>
                <a:latin typeface="Factoria"/>
              </a:rPr>
              <a:t>(B) 31</a:t>
            </a:r>
          </a:p>
          <a:p>
            <a:r>
              <a:rPr lang="en-IN" sz="3600" b="1">
                <a:solidFill>
                  <a:srgbClr val="333333"/>
                </a:solidFill>
                <a:latin typeface="Factoria"/>
              </a:rPr>
              <a:t>(C) 32 </a:t>
            </a:r>
          </a:p>
          <a:p>
            <a:r>
              <a:rPr lang="en-IN" sz="3600" b="1">
                <a:solidFill>
                  <a:srgbClr val="333333"/>
                </a:solidFill>
                <a:latin typeface="Factoria"/>
              </a:rPr>
              <a:t>(D) None of these (इनमें से कोई नहीं)</a:t>
            </a:r>
            <a:endParaRPr lang="en-US" sz="3600" b="1">
              <a:solidFill>
                <a:srgbClr val="333333"/>
              </a:solidFill>
              <a:latin typeface="Factoria"/>
            </a:endParaRPr>
          </a:p>
        </p:txBody>
      </p:sp>
    </p:spTree>
    <p:extLst>
      <p:ext uri="{BB962C8B-B14F-4D97-AF65-F5344CB8AC3E}">
        <p14:creationId xmlns:p14="http://schemas.microsoft.com/office/powerpoint/2010/main" val="998962176"/>
      </p:ext>
    </p:extLst>
  </p:cSld>
  <p:clrMapOvr>
    <a:masterClrMapping/>
  </p:clrMapOvr>
  <p:transition spd="slow">
    <p:comb/>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D52E0-AA52-1D42-B52A-D3E8E64476FD}"/>
              </a:ext>
            </a:extLst>
          </p:cNvPr>
          <p:cNvSpPr>
            <a:spLocks noGrp="1"/>
          </p:cNvSpPr>
          <p:nvPr>
            <p:ph type="title"/>
          </p:nvPr>
        </p:nvSpPr>
        <p:spPr>
          <a:xfrm>
            <a:off x="145143" y="713618"/>
            <a:ext cx="11720286" cy="2715381"/>
          </a:xfrm>
        </p:spPr>
        <p:txBody>
          <a:bodyPr vert="horz" lIns="91440" tIns="45720" rIns="91440" bIns="45720" rtlCol="0" anchor="ctr">
            <a:normAutofit fontScale="90000"/>
          </a:bodyPr>
          <a:lstStyle/>
          <a:p>
            <a:r>
              <a:rPr lang="en-IN" b="1">
                <a:solidFill>
                  <a:srgbClr val="333333"/>
                </a:solidFill>
                <a:latin typeface="Factoria"/>
              </a:rPr>
              <a:t>25. Three of the following four are alike in a certain way and so form a group. Which is the one that not belong to the group?</a:t>
            </a:r>
            <a:br>
              <a:rPr lang="en-IN" b="1">
                <a:solidFill>
                  <a:srgbClr val="333333"/>
                </a:solidFill>
                <a:latin typeface="Factoria"/>
              </a:rPr>
            </a:br>
            <a:r>
              <a:rPr lang="en-IN" b="1">
                <a:solidFill>
                  <a:srgbClr val="333333"/>
                </a:solidFill>
                <a:latin typeface="Factoria"/>
              </a:rPr>
              <a:t>निम्नलिखित चार में से तीन एक निश्चित तरीके से समान हैं और इसलिए एक समूह बनाते हैं। वह कौन सा है जो समूह से संबंधित नहीं है?</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A9E9F7BB-493A-3644-BE7D-F0317BDA02BB}"/>
              </a:ext>
            </a:extLst>
          </p:cNvPr>
          <p:cNvSpPr>
            <a:spLocks noGrp="1"/>
          </p:cNvSpPr>
          <p:nvPr>
            <p:ph idx="1"/>
          </p:nvPr>
        </p:nvSpPr>
        <p:spPr>
          <a:xfrm>
            <a:off x="145143" y="3870476"/>
            <a:ext cx="9535887" cy="3135011"/>
          </a:xfrm>
        </p:spPr>
        <p:txBody>
          <a:bodyPr vert="horz" lIns="91440" tIns="45720" rIns="91440" bIns="45720" rtlCol="0">
            <a:noAutofit/>
          </a:bodyPr>
          <a:lstStyle/>
          <a:p>
            <a:r>
              <a:rPr lang="en-IN" sz="3600" b="1">
                <a:solidFill>
                  <a:srgbClr val="333333"/>
                </a:solidFill>
                <a:latin typeface="Factoria"/>
              </a:rPr>
              <a:t>(A) Boy (लड़का)</a:t>
            </a:r>
          </a:p>
          <a:p>
            <a:r>
              <a:rPr lang="en-IN" sz="3600" b="1">
                <a:solidFill>
                  <a:srgbClr val="333333"/>
                </a:solidFill>
                <a:latin typeface="Factoria"/>
              </a:rPr>
              <a:t>(B) Girl (लड़की)</a:t>
            </a:r>
          </a:p>
          <a:p>
            <a:r>
              <a:rPr lang="en-IN" sz="3600" b="1">
                <a:solidFill>
                  <a:srgbClr val="333333"/>
                </a:solidFill>
                <a:latin typeface="Factoria"/>
              </a:rPr>
              <a:t>(C) Man (मनुष्य)</a:t>
            </a:r>
          </a:p>
          <a:p>
            <a:r>
              <a:rPr lang="en-IN" sz="3600" b="1">
                <a:solidFill>
                  <a:srgbClr val="333333"/>
                </a:solidFill>
                <a:latin typeface="Factoria"/>
              </a:rPr>
              <a:t>(D) Child (बालक)</a:t>
            </a:r>
            <a:endParaRPr lang="en-US" sz="3600" b="1">
              <a:solidFill>
                <a:srgbClr val="333333"/>
              </a:solidFill>
              <a:latin typeface="Factoria"/>
            </a:endParaRPr>
          </a:p>
        </p:txBody>
      </p:sp>
    </p:spTree>
    <p:extLst>
      <p:ext uri="{BB962C8B-B14F-4D97-AF65-F5344CB8AC3E}">
        <p14:creationId xmlns:p14="http://schemas.microsoft.com/office/powerpoint/2010/main" val="1091766373"/>
      </p:ext>
    </p:extLst>
  </p:cSld>
  <p:clrMapOvr>
    <a:masterClrMapping/>
  </p:clrMapOvr>
  <p:transition spd="slow">
    <p:comb/>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6284A-4BE5-A14E-8DB4-20682DCD7045}"/>
              </a:ext>
            </a:extLst>
          </p:cNvPr>
          <p:cNvSpPr>
            <a:spLocks noGrp="1"/>
          </p:cNvSpPr>
          <p:nvPr>
            <p:ph type="title"/>
          </p:nvPr>
        </p:nvSpPr>
        <p:spPr>
          <a:xfrm>
            <a:off x="145142" y="344715"/>
            <a:ext cx="12046858" cy="3084285"/>
          </a:xfrm>
        </p:spPr>
        <p:txBody>
          <a:bodyPr vert="horz" lIns="91440" tIns="45720" rIns="91440" bIns="45720" rtlCol="0" anchor="ctr">
            <a:normAutofit fontScale="90000"/>
          </a:bodyPr>
          <a:lstStyle/>
          <a:p>
            <a:r>
              <a:rPr lang="en-IN" b="1">
                <a:solidFill>
                  <a:srgbClr val="333333"/>
                </a:solidFill>
                <a:latin typeface="Factoria"/>
              </a:rPr>
              <a:t>26. How many meaningful English words can be formed from the letters ‘AIPR’ using each letter only once?</a:t>
            </a:r>
            <a:br>
              <a:rPr lang="en-IN" b="1">
                <a:solidFill>
                  <a:srgbClr val="333333"/>
                </a:solidFill>
                <a:latin typeface="Factoria"/>
              </a:rPr>
            </a:br>
            <a:r>
              <a:rPr lang="en-IN" b="1">
                <a:solidFill>
                  <a:srgbClr val="333333"/>
                </a:solidFill>
                <a:latin typeface="Factoria"/>
              </a:rPr>
              <a:t>प्रत्येक अक्षर का केवल एक बार प्रयोग करके ‘AIPR’ अक्षरों से अंग्रेजी के कितने अर्थपूर्ण शब्द बनाए जा सकते हैं?</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9BAE0ADA-4A60-DD46-8ED4-14DD70308462}"/>
              </a:ext>
            </a:extLst>
          </p:cNvPr>
          <p:cNvSpPr>
            <a:spLocks noGrp="1"/>
          </p:cNvSpPr>
          <p:nvPr>
            <p:ph idx="1"/>
          </p:nvPr>
        </p:nvSpPr>
        <p:spPr>
          <a:xfrm>
            <a:off x="145142" y="4015618"/>
            <a:ext cx="10515600" cy="3661153"/>
          </a:xfrm>
        </p:spPr>
        <p:txBody>
          <a:bodyPr vert="horz" lIns="91440" tIns="45720" rIns="91440" bIns="45720" rtlCol="0">
            <a:noAutofit/>
          </a:bodyPr>
          <a:lstStyle/>
          <a:p>
            <a:r>
              <a:rPr lang="en-IN" sz="3600" b="1">
                <a:solidFill>
                  <a:srgbClr val="333333"/>
                </a:solidFill>
                <a:latin typeface="Factoria"/>
              </a:rPr>
              <a:t>(A) One (एक)</a:t>
            </a:r>
          </a:p>
          <a:p>
            <a:r>
              <a:rPr lang="en-IN" sz="3600" b="1">
                <a:solidFill>
                  <a:srgbClr val="333333"/>
                </a:solidFill>
                <a:latin typeface="Factoria"/>
              </a:rPr>
              <a:t>(B) Two (दो)</a:t>
            </a:r>
          </a:p>
          <a:p>
            <a:r>
              <a:rPr lang="en-IN" sz="3600" b="1">
                <a:solidFill>
                  <a:srgbClr val="333333"/>
                </a:solidFill>
                <a:latin typeface="Factoria"/>
              </a:rPr>
              <a:t>(C) Three (तीन)</a:t>
            </a:r>
          </a:p>
          <a:p>
            <a:r>
              <a:rPr lang="en-IN" sz="3600" b="1">
                <a:solidFill>
                  <a:srgbClr val="333333"/>
                </a:solidFill>
                <a:latin typeface="Factoria"/>
              </a:rPr>
              <a:t>(D) More than three (तीन से अधिक)</a:t>
            </a:r>
            <a:endParaRPr lang="en-US" sz="3600" b="1">
              <a:solidFill>
                <a:srgbClr val="333333"/>
              </a:solidFill>
              <a:latin typeface="Factoria"/>
            </a:endParaRPr>
          </a:p>
        </p:txBody>
      </p:sp>
    </p:spTree>
    <p:extLst>
      <p:ext uri="{BB962C8B-B14F-4D97-AF65-F5344CB8AC3E}">
        <p14:creationId xmlns:p14="http://schemas.microsoft.com/office/powerpoint/2010/main" val="431287323"/>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B19E6-5369-BD4F-ABDD-937EFA96E4B9}"/>
              </a:ext>
            </a:extLst>
          </p:cNvPr>
          <p:cNvSpPr>
            <a:spLocks noGrp="1"/>
          </p:cNvSpPr>
          <p:nvPr>
            <p:ph type="title"/>
          </p:nvPr>
        </p:nvSpPr>
        <p:spPr>
          <a:xfrm>
            <a:off x="717248" y="447524"/>
            <a:ext cx="10515600" cy="2733524"/>
          </a:xfrm>
        </p:spPr>
        <p:txBody>
          <a:bodyPr>
            <a:normAutofit fontScale="90000"/>
          </a:bodyPr>
          <a:lstStyle/>
          <a:p>
            <a:r>
              <a:rPr lang="en-IN" b="1" i="0">
                <a:solidFill>
                  <a:srgbClr val="333333"/>
                </a:solidFill>
                <a:effectLst/>
                <a:latin typeface="Factoria"/>
              </a:rPr>
              <a:t>2. A Rigid Support Tied Around A Fracture Part Is Called </a:t>
            </a:r>
            <a:br>
              <a:rPr lang="en-IN" b="1" i="0">
                <a:solidFill>
                  <a:srgbClr val="333333"/>
                </a:solidFill>
                <a:effectLst/>
                <a:latin typeface="Factoria"/>
              </a:rPr>
            </a:br>
            <a:r>
              <a:rPr lang="en-IN" b="1" i="0">
                <a:solidFill>
                  <a:srgbClr val="333333"/>
                </a:solidFill>
                <a:effectLst/>
                <a:latin typeface="Factoria"/>
              </a:rPr>
              <a:t>.एक फ्रैक्चर वाले हिस्से के चारों ओर बंधे एक कठोर समर्थन को कहा जाता है</a:t>
            </a:r>
            <a:endParaRPr lang="en-US"/>
          </a:p>
        </p:txBody>
      </p:sp>
      <p:sp>
        <p:nvSpPr>
          <p:cNvPr id="3" name="Content Placeholder 2">
            <a:extLst>
              <a:ext uri="{FF2B5EF4-FFF2-40B4-BE49-F238E27FC236}">
                <a16:creationId xmlns:a16="http://schemas.microsoft.com/office/drawing/2014/main" id="{96496B95-82AE-6448-A415-F6BF240BD924}"/>
              </a:ext>
            </a:extLst>
          </p:cNvPr>
          <p:cNvSpPr>
            <a:spLocks noGrp="1"/>
          </p:cNvSpPr>
          <p:nvPr>
            <p:ph idx="1"/>
          </p:nvPr>
        </p:nvSpPr>
        <p:spPr>
          <a:xfrm>
            <a:off x="717248" y="3181048"/>
            <a:ext cx="10733315" cy="2743350"/>
          </a:xfrm>
        </p:spPr>
        <p:txBody>
          <a:bodyPr>
            <a:normAutofit/>
          </a:bodyPr>
          <a:lstStyle/>
          <a:p>
            <a:r>
              <a:rPr lang="en-IN" sz="3600" b="1" i="0">
                <a:solidFill>
                  <a:srgbClr val="333333"/>
                </a:solidFill>
                <a:effectLst/>
                <a:latin typeface="Factoria"/>
              </a:rPr>
              <a:t>(A). Sling (गोफन)</a:t>
            </a:r>
            <a:br>
              <a:rPr lang="en-IN" sz="3600"/>
            </a:br>
            <a:r>
              <a:rPr lang="en-IN" sz="3600" b="1" i="0">
                <a:solidFill>
                  <a:srgbClr val="333333"/>
                </a:solidFill>
                <a:effectLst/>
                <a:latin typeface="Factoria"/>
              </a:rPr>
              <a:t>(B). Bandage (पट्टी)</a:t>
            </a:r>
            <a:br>
              <a:rPr lang="en-IN" sz="3600"/>
            </a:br>
            <a:r>
              <a:rPr lang="en-IN" sz="3600" b="1" i="0">
                <a:solidFill>
                  <a:srgbClr val="333333"/>
                </a:solidFill>
                <a:effectLst/>
                <a:latin typeface="Factoria"/>
              </a:rPr>
              <a:t>(C). Splint (पट्टी)</a:t>
            </a:r>
            <a:br>
              <a:rPr lang="en-IN" sz="3600"/>
            </a:br>
            <a:r>
              <a:rPr lang="en-IN" sz="3600" b="1" i="0">
                <a:solidFill>
                  <a:srgbClr val="333333"/>
                </a:solidFill>
                <a:effectLst/>
                <a:latin typeface="Factoria"/>
              </a:rPr>
              <a:t>(D). Blister (छाला)</a:t>
            </a:r>
          </a:p>
          <a:p>
            <a:endParaRPr lang="en-US" sz="3600"/>
          </a:p>
        </p:txBody>
      </p:sp>
    </p:spTree>
    <p:extLst>
      <p:ext uri="{BB962C8B-B14F-4D97-AF65-F5344CB8AC3E}">
        <p14:creationId xmlns:p14="http://schemas.microsoft.com/office/powerpoint/2010/main" val="1089309916"/>
      </p:ext>
    </p:extLst>
  </p:cSld>
  <p:clrMapOvr>
    <a:masterClrMapping/>
  </p:clrMapOvr>
  <p:transition spd="slow">
    <p:comb/>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0E94F-3ECA-3F4D-BB59-21AF9542DAB7}"/>
              </a:ext>
            </a:extLst>
          </p:cNvPr>
          <p:cNvSpPr>
            <a:spLocks noGrp="1"/>
          </p:cNvSpPr>
          <p:nvPr>
            <p:ph type="title"/>
          </p:nvPr>
        </p:nvSpPr>
        <p:spPr>
          <a:xfrm>
            <a:off x="293915" y="229810"/>
            <a:ext cx="12421810" cy="3338286"/>
          </a:xfrm>
        </p:spPr>
        <p:txBody>
          <a:bodyPr vert="horz" lIns="91440" tIns="45720" rIns="91440" bIns="45720" rtlCol="0" anchor="ctr">
            <a:normAutofit fontScale="90000"/>
          </a:bodyPr>
          <a:lstStyle/>
          <a:p>
            <a:r>
              <a:rPr lang="en-IN" b="1">
                <a:solidFill>
                  <a:srgbClr val="333333"/>
                </a:solidFill>
                <a:latin typeface="Factoria"/>
              </a:rPr>
              <a:t>27. In a certain code ‘JUST’ is written as #@%$ and ‘LATE’ is written as as$*. How is ‘TASTE’ written in that code? </a:t>
            </a:r>
            <a:br>
              <a:rPr lang="en-IN" b="1">
                <a:solidFill>
                  <a:srgbClr val="333333"/>
                </a:solidFill>
                <a:latin typeface="Factoria"/>
              </a:rPr>
            </a:br>
            <a:r>
              <a:rPr lang="en-IN" b="1">
                <a:solidFill>
                  <a:srgbClr val="333333"/>
                </a:solidFill>
                <a:latin typeface="Factoria"/>
              </a:rPr>
              <a:t>एक निश्चित कोड में ‘JUST’ को #@%$ लिखा जाता है और ‘LATE’ को as$* लिखा जाता है। उसी कोड में ‘TASTE’ को किस प्रकार लिखा जाता है</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0710EA35-57E6-664F-9DFC-37097731F298}"/>
              </a:ext>
            </a:extLst>
          </p:cNvPr>
          <p:cNvSpPr>
            <a:spLocks noGrp="1"/>
          </p:cNvSpPr>
          <p:nvPr>
            <p:ph idx="1"/>
          </p:nvPr>
        </p:nvSpPr>
        <p:spPr>
          <a:xfrm>
            <a:off x="293915" y="3568096"/>
            <a:ext cx="10515600" cy="3830487"/>
          </a:xfrm>
        </p:spPr>
        <p:txBody>
          <a:bodyPr vert="horz" lIns="91440" tIns="45720" rIns="91440" bIns="45720" rtlCol="0">
            <a:noAutofit/>
          </a:bodyPr>
          <a:lstStyle/>
          <a:p>
            <a:r>
              <a:rPr lang="en-IN" sz="3600" b="1">
                <a:solidFill>
                  <a:srgbClr val="333333"/>
                </a:solidFill>
                <a:latin typeface="Factoria"/>
              </a:rPr>
              <a:t>(A) *%$*s</a:t>
            </a:r>
          </a:p>
          <a:p>
            <a:r>
              <a:rPr lang="en-IN" sz="3600" b="1">
                <a:solidFill>
                  <a:srgbClr val="333333"/>
                </a:solidFill>
                <a:latin typeface="Factoria"/>
              </a:rPr>
              <a:t>(B) $a*$%</a:t>
            </a:r>
          </a:p>
          <a:p>
            <a:r>
              <a:rPr lang="en-IN" sz="3600" b="1">
                <a:solidFill>
                  <a:srgbClr val="333333"/>
                </a:solidFill>
                <a:latin typeface="Factoria"/>
              </a:rPr>
              <a:t>(C) $s%$*</a:t>
            </a:r>
          </a:p>
          <a:p>
            <a:r>
              <a:rPr lang="en-IN" sz="3600" b="1">
                <a:solidFill>
                  <a:srgbClr val="333333"/>
                </a:solidFill>
                <a:latin typeface="Factoria"/>
              </a:rPr>
              <a:t>(D) *$%*a</a:t>
            </a:r>
            <a:endParaRPr lang="en-US" sz="3600" b="1">
              <a:solidFill>
                <a:srgbClr val="333333"/>
              </a:solidFill>
              <a:latin typeface="Factoria"/>
            </a:endParaRPr>
          </a:p>
        </p:txBody>
      </p:sp>
    </p:spTree>
    <p:extLst>
      <p:ext uri="{BB962C8B-B14F-4D97-AF65-F5344CB8AC3E}">
        <p14:creationId xmlns:p14="http://schemas.microsoft.com/office/powerpoint/2010/main" val="3653733118"/>
      </p:ext>
    </p:extLst>
  </p:cSld>
  <p:clrMapOvr>
    <a:masterClrMapping/>
  </p:clrMapOvr>
  <p:transition spd="slow">
    <p:comb/>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D1D6-36BD-F144-8445-9E9A3FA1333B}"/>
              </a:ext>
            </a:extLst>
          </p:cNvPr>
          <p:cNvSpPr>
            <a:spLocks noGrp="1"/>
          </p:cNvSpPr>
          <p:nvPr>
            <p:ph type="title"/>
          </p:nvPr>
        </p:nvSpPr>
        <p:spPr>
          <a:xfrm>
            <a:off x="1019629" y="353030"/>
            <a:ext cx="10515600" cy="1325563"/>
          </a:xfrm>
        </p:spPr>
        <p:txBody>
          <a:bodyPr vert="horz" lIns="91440" tIns="45720" rIns="91440" bIns="45720" rtlCol="0" anchor="ctr">
            <a:normAutofit fontScale="90000"/>
          </a:bodyPr>
          <a:lstStyle/>
          <a:p>
            <a:r>
              <a:rPr lang="en-IN" b="1">
                <a:solidFill>
                  <a:srgbClr val="333333"/>
                </a:solidFill>
                <a:latin typeface="Factoria"/>
              </a:rPr>
              <a:t>28. Tennis don Trophy : Tennis :: Walker’s Cup : </a:t>
            </a:r>
            <a:br>
              <a:rPr lang="en-IN" b="1">
                <a:solidFill>
                  <a:srgbClr val="333333"/>
                </a:solidFill>
                <a:latin typeface="Factoria"/>
              </a:rPr>
            </a:br>
            <a:r>
              <a:rPr lang="en-IN" b="1">
                <a:solidFill>
                  <a:srgbClr val="333333"/>
                </a:solidFill>
                <a:latin typeface="Factoria"/>
              </a:rPr>
              <a:t>टेनिस डॉन ट्रॉफी : टेनिस :: वॉकर्स कप :</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7A1EE0EF-9DD2-6A4C-9CE4-C7D3A78F63B4}"/>
              </a:ext>
            </a:extLst>
          </p:cNvPr>
          <p:cNvSpPr>
            <a:spLocks noGrp="1"/>
          </p:cNvSpPr>
          <p:nvPr>
            <p:ph idx="1"/>
          </p:nvPr>
        </p:nvSpPr>
        <p:spPr/>
        <p:txBody>
          <a:bodyPr vert="horz" lIns="91440" tIns="45720" rIns="91440" bIns="45720" rtlCol="0">
            <a:noAutofit/>
          </a:bodyPr>
          <a:lstStyle/>
          <a:p>
            <a:r>
              <a:rPr lang="en-IN" sz="3600" b="1">
                <a:solidFill>
                  <a:srgbClr val="333333"/>
                </a:solidFill>
                <a:latin typeface="Factoria"/>
              </a:rPr>
              <a:t>(A) Polo (पोलो)</a:t>
            </a:r>
          </a:p>
          <a:p>
            <a:r>
              <a:rPr lang="en-IN" sz="3600" b="1">
                <a:solidFill>
                  <a:srgbClr val="333333"/>
                </a:solidFill>
                <a:latin typeface="Factoria"/>
              </a:rPr>
              <a:t>(B) Golf (गोल्फ)</a:t>
            </a:r>
          </a:p>
          <a:p>
            <a:r>
              <a:rPr lang="en-IN" sz="3600" b="1">
                <a:solidFill>
                  <a:srgbClr val="333333"/>
                </a:solidFill>
                <a:latin typeface="Factoria"/>
              </a:rPr>
              <a:t>(C) Hockey (हॉकी)</a:t>
            </a:r>
          </a:p>
          <a:p>
            <a:r>
              <a:rPr lang="en-IN" sz="3600" b="1">
                <a:solidFill>
                  <a:srgbClr val="333333"/>
                </a:solidFill>
                <a:latin typeface="Factoria"/>
              </a:rPr>
              <a:t>(D) Wrestling (कुश्ती)</a:t>
            </a:r>
            <a:endParaRPr lang="en-US" sz="3600" b="1">
              <a:solidFill>
                <a:srgbClr val="333333"/>
              </a:solidFill>
              <a:latin typeface="Factoria"/>
            </a:endParaRPr>
          </a:p>
        </p:txBody>
      </p:sp>
    </p:spTree>
    <p:extLst>
      <p:ext uri="{BB962C8B-B14F-4D97-AF65-F5344CB8AC3E}">
        <p14:creationId xmlns:p14="http://schemas.microsoft.com/office/powerpoint/2010/main" val="797960597"/>
      </p:ext>
    </p:extLst>
  </p:cSld>
  <p:clrMapOvr>
    <a:masterClrMapping/>
  </p:clrMapOvr>
  <p:transition spd="slow">
    <p:comb/>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661FB-D7CE-9241-A0A8-ACC1D1CFC712}"/>
              </a:ext>
            </a:extLst>
          </p:cNvPr>
          <p:cNvSpPr>
            <a:spLocks noGrp="1"/>
          </p:cNvSpPr>
          <p:nvPr>
            <p:ph type="title"/>
          </p:nvPr>
        </p:nvSpPr>
        <p:spPr>
          <a:xfrm>
            <a:off x="850295" y="365125"/>
            <a:ext cx="10515600" cy="1325563"/>
          </a:xfrm>
        </p:spPr>
        <p:txBody>
          <a:bodyPr vert="horz" lIns="91440" tIns="45720" rIns="91440" bIns="45720" rtlCol="0" anchor="ctr">
            <a:normAutofit fontScale="90000"/>
          </a:bodyPr>
          <a:lstStyle/>
          <a:p>
            <a:r>
              <a:rPr lang="en-IN" b="1">
                <a:solidFill>
                  <a:srgbClr val="333333"/>
                </a:solidFill>
                <a:latin typeface="Factoria"/>
              </a:rPr>
              <a:t>29. ATM means</a:t>
            </a:r>
            <a:br>
              <a:rPr lang="en-IN" b="1">
                <a:solidFill>
                  <a:srgbClr val="333333"/>
                </a:solidFill>
                <a:latin typeface="Factoria"/>
              </a:rPr>
            </a:br>
            <a:r>
              <a:rPr lang="en-IN" b="1">
                <a:solidFill>
                  <a:srgbClr val="333333"/>
                </a:solidFill>
                <a:latin typeface="Factoria"/>
              </a:rPr>
              <a:t>एटीएम का अर्थ है</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221DED0D-E504-324B-ADCE-DF9ADA41BEF7}"/>
              </a:ext>
            </a:extLst>
          </p:cNvPr>
          <p:cNvSpPr>
            <a:spLocks noGrp="1"/>
          </p:cNvSpPr>
          <p:nvPr>
            <p:ph idx="1"/>
          </p:nvPr>
        </p:nvSpPr>
        <p:spPr>
          <a:xfrm>
            <a:off x="850295" y="1849815"/>
            <a:ext cx="10515600" cy="4351338"/>
          </a:xfrm>
        </p:spPr>
        <p:txBody>
          <a:bodyPr vert="horz" lIns="91440" tIns="45720" rIns="91440" bIns="45720" rtlCol="0">
            <a:noAutofit/>
          </a:bodyPr>
          <a:lstStyle/>
          <a:p>
            <a:r>
              <a:rPr lang="en-IN" sz="3600" b="1">
                <a:solidFill>
                  <a:srgbClr val="333333"/>
                </a:solidFill>
                <a:latin typeface="Factoria"/>
              </a:rPr>
              <a:t> (A) All Time Money (ऑल टाइम मनी)</a:t>
            </a:r>
          </a:p>
          <a:p>
            <a:r>
              <a:rPr lang="en-IN" sz="3600" b="1">
                <a:solidFill>
                  <a:srgbClr val="333333"/>
                </a:solidFill>
                <a:latin typeface="Factoria"/>
              </a:rPr>
              <a:t>(B) Automatic Teller Machine (स्वचालित टेलर मशीन)</a:t>
            </a:r>
          </a:p>
          <a:p>
            <a:r>
              <a:rPr lang="en-IN" sz="3600" b="1">
                <a:solidFill>
                  <a:srgbClr val="333333"/>
                </a:solidFill>
                <a:latin typeface="Factoria"/>
              </a:rPr>
              <a:t>(C) Automated Teller Machine (स्वचालित टेलर मशीन)</a:t>
            </a:r>
          </a:p>
          <a:p>
            <a:r>
              <a:rPr lang="en-IN" sz="3600" b="1">
                <a:solidFill>
                  <a:srgbClr val="333333"/>
                </a:solidFill>
                <a:latin typeface="Factoria"/>
              </a:rPr>
              <a:t>(D) Any Time Money (किसी भी समय पैसा)</a:t>
            </a:r>
            <a:endParaRPr lang="en-US" sz="3600" b="1">
              <a:solidFill>
                <a:srgbClr val="333333"/>
              </a:solidFill>
              <a:latin typeface="Factoria"/>
            </a:endParaRPr>
          </a:p>
        </p:txBody>
      </p:sp>
    </p:spTree>
    <p:extLst>
      <p:ext uri="{BB962C8B-B14F-4D97-AF65-F5344CB8AC3E}">
        <p14:creationId xmlns:p14="http://schemas.microsoft.com/office/powerpoint/2010/main" val="1277909678"/>
      </p:ext>
    </p:extLst>
  </p:cSld>
  <p:clrMapOvr>
    <a:masterClrMapping/>
  </p:clrMapOvr>
  <p:transition spd="slow">
    <p:comb/>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BE8BC-2552-BB4E-A0EF-5996B6056242}"/>
              </a:ext>
            </a:extLst>
          </p:cNvPr>
          <p:cNvSpPr>
            <a:spLocks noGrp="1"/>
          </p:cNvSpPr>
          <p:nvPr>
            <p:ph type="title"/>
          </p:nvPr>
        </p:nvSpPr>
        <p:spPr/>
        <p:txBody>
          <a:bodyPr vert="horz" lIns="91440" tIns="45720" rIns="91440" bIns="45720" rtlCol="0" anchor="ctr">
            <a:normAutofit fontScale="90000"/>
          </a:bodyPr>
          <a:lstStyle/>
          <a:p>
            <a:r>
              <a:rPr lang="en-IN" b="1">
                <a:solidFill>
                  <a:srgbClr val="333333"/>
                </a:solidFill>
                <a:latin typeface="Factoria"/>
              </a:rPr>
              <a:t>30. The office of the UN General Assembly is in</a:t>
            </a:r>
            <a:br>
              <a:rPr lang="en-IN" b="1">
                <a:solidFill>
                  <a:srgbClr val="333333"/>
                </a:solidFill>
                <a:latin typeface="Factoria"/>
              </a:rPr>
            </a:br>
            <a:r>
              <a:rPr lang="en-IN" b="1">
                <a:solidFill>
                  <a:srgbClr val="333333"/>
                </a:solidFill>
                <a:latin typeface="Factoria"/>
              </a:rPr>
              <a:t>संयुक्त राष्ट्र महासभा का कार्यालय में है</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2C13F9CB-3BD8-9243-BA2C-7B9E3E46498E}"/>
              </a:ext>
            </a:extLst>
          </p:cNvPr>
          <p:cNvSpPr>
            <a:spLocks noGrp="1"/>
          </p:cNvSpPr>
          <p:nvPr>
            <p:ph idx="1"/>
          </p:nvPr>
        </p:nvSpPr>
        <p:spPr/>
        <p:txBody>
          <a:bodyPr vert="horz" lIns="91440" tIns="45720" rIns="91440" bIns="45720" rtlCol="0">
            <a:noAutofit/>
          </a:bodyPr>
          <a:lstStyle/>
          <a:p>
            <a:r>
              <a:rPr lang="en-IN" sz="3600" b="1">
                <a:solidFill>
                  <a:srgbClr val="333333"/>
                </a:solidFill>
                <a:latin typeface="Factoria"/>
              </a:rPr>
              <a:t>(A) Vienna (वियना)</a:t>
            </a:r>
          </a:p>
          <a:p>
            <a:r>
              <a:rPr lang="en-IN" sz="3600" b="1">
                <a:solidFill>
                  <a:srgbClr val="333333"/>
                </a:solidFill>
                <a:latin typeface="Factoria"/>
              </a:rPr>
              <a:t>(B) Zurich (ज्यूरिख)</a:t>
            </a:r>
          </a:p>
          <a:p>
            <a:r>
              <a:rPr lang="en-IN" sz="3600" b="1">
                <a:solidFill>
                  <a:srgbClr val="333333"/>
                </a:solidFill>
                <a:latin typeface="Factoria"/>
              </a:rPr>
              <a:t>(C) New York (न्यूयॉर्क)</a:t>
            </a:r>
          </a:p>
          <a:p>
            <a:r>
              <a:rPr lang="en-IN" sz="3600" b="1">
                <a:solidFill>
                  <a:srgbClr val="333333"/>
                </a:solidFill>
                <a:latin typeface="Factoria"/>
              </a:rPr>
              <a:t>(D) Paris (पेरिस)</a:t>
            </a:r>
            <a:endParaRPr lang="en-US" sz="3600" b="1">
              <a:solidFill>
                <a:srgbClr val="333333"/>
              </a:solidFill>
              <a:latin typeface="Factoria"/>
            </a:endParaRPr>
          </a:p>
        </p:txBody>
      </p:sp>
    </p:spTree>
    <p:extLst>
      <p:ext uri="{BB962C8B-B14F-4D97-AF65-F5344CB8AC3E}">
        <p14:creationId xmlns:p14="http://schemas.microsoft.com/office/powerpoint/2010/main" val="1837827154"/>
      </p:ext>
    </p:extLst>
  </p:cSld>
  <p:clrMapOvr>
    <a:masterClrMapping/>
  </p:clrMapOvr>
  <p:transition spd="slow">
    <p:comb/>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2E1B1-6BB8-AD43-81C0-455051DFFD9F}"/>
              </a:ext>
            </a:extLst>
          </p:cNvPr>
          <p:cNvSpPr>
            <a:spLocks noGrp="1"/>
          </p:cNvSpPr>
          <p:nvPr>
            <p:ph type="title"/>
          </p:nvPr>
        </p:nvSpPr>
        <p:spPr>
          <a:xfrm>
            <a:off x="225575" y="278191"/>
            <a:ext cx="11966425" cy="3302000"/>
          </a:xfrm>
        </p:spPr>
        <p:txBody>
          <a:bodyPr vert="horz" lIns="91440" tIns="45720" rIns="91440" bIns="45720" rtlCol="0" anchor="ctr">
            <a:normAutofit fontScale="90000"/>
          </a:bodyPr>
          <a:lstStyle/>
          <a:p>
            <a:r>
              <a:rPr lang="en-IN" b="1">
                <a:solidFill>
                  <a:srgbClr val="333333"/>
                </a:solidFill>
                <a:latin typeface="Factoria"/>
              </a:rPr>
              <a:t>31. Which state has signed Bollywood actor Sanjay Dutt as the brand ambassador for its Golden jubilee celebrations?</a:t>
            </a:r>
            <a:br>
              <a:rPr lang="en-IN" b="1">
                <a:solidFill>
                  <a:srgbClr val="333333"/>
                </a:solidFill>
                <a:latin typeface="Factoria"/>
              </a:rPr>
            </a:br>
            <a:r>
              <a:rPr lang="en-IN" b="1">
                <a:solidFill>
                  <a:srgbClr val="333333"/>
                </a:solidFill>
                <a:latin typeface="Factoria"/>
              </a:rPr>
              <a:t>किस राज्य ने बॉलीवुड अभिनेता संजय दत्त को अपने स्वर्ण जयंती समारोह के लिए ब्रांड एंबेसडर के रूप में साइन किया है?</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332355B7-C337-3A42-9F67-70C6FC8FF4EC}"/>
              </a:ext>
            </a:extLst>
          </p:cNvPr>
          <p:cNvSpPr>
            <a:spLocks noGrp="1"/>
          </p:cNvSpPr>
          <p:nvPr>
            <p:ph idx="1"/>
          </p:nvPr>
        </p:nvSpPr>
        <p:spPr>
          <a:xfrm>
            <a:off x="387047" y="3737430"/>
            <a:ext cx="10821610" cy="3302000"/>
          </a:xfrm>
        </p:spPr>
        <p:txBody>
          <a:bodyPr vert="horz" lIns="91440" tIns="45720" rIns="91440" bIns="45720" rtlCol="0">
            <a:noAutofit/>
          </a:bodyPr>
          <a:lstStyle/>
          <a:p>
            <a:r>
              <a:rPr lang="en-IN" sz="3600" b="1">
                <a:solidFill>
                  <a:srgbClr val="333333"/>
                </a:solidFill>
                <a:latin typeface="Factoria"/>
              </a:rPr>
              <a:t>(A) Sikkim (सिक्किम)
(B) Arunachal Pradesh (अरुणाचल प्रदेश)
(C) Assam (असम)
(D) Gujarat (गुजरात)</a:t>
            </a:r>
            <a:endParaRPr lang="en-US" sz="3600" b="1">
              <a:solidFill>
                <a:srgbClr val="333333"/>
              </a:solidFill>
              <a:latin typeface="Factoria"/>
            </a:endParaRPr>
          </a:p>
        </p:txBody>
      </p:sp>
    </p:spTree>
    <p:extLst>
      <p:ext uri="{BB962C8B-B14F-4D97-AF65-F5344CB8AC3E}">
        <p14:creationId xmlns:p14="http://schemas.microsoft.com/office/powerpoint/2010/main" val="2214120607"/>
      </p:ext>
    </p:extLst>
  </p:cSld>
  <p:clrMapOvr>
    <a:masterClrMapping/>
  </p:clrMapOvr>
  <p:transition spd="slow">
    <p:comb/>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54921-930A-4223-9DB1-24901D3AD4FB}"/>
              </a:ext>
            </a:extLst>
          </p:cNvPr>
          <p:cNvSpPr>
            <a:spLocks noGrp="1"/>
          </p:cNvSpPr>
          <p:nvPr>
            <p:ph type="ctrTitle"/>
          </p:nvPr>
        </p:nvSpPr>
        <p:spPr/>
        <p:txBody>
          <a:bodyPr/>
          <a:lstStyle/>
          <a:p>
            <a:r>
              <a:rPr lang="en-IN" dirty="0"/>
              <a:t>  </a:t>
            </a:r>
          </a:p>
        </p:txBody>
      </p:sp>
      <p:sp>
        <p:nvSpPr>
          <p:cNvPr id="3" name="Subtitle 2">
            <a:extLst>
              <a:ext uri="{FF2B5EF4-FFF2-40B4-BE49-F238E27FC236}">
                <a16:creationId xmlns:a16="http://schemas.microsoft.com/office/drawing/2014/main" id="{1F8CF6F7-B2BD-4BED-A4EA-C5C00986EF0D}"/>
              </a:ext>
            </a:extLst>
          </p:cNvPr>
          <p:cNvSpPr>
            <a:spLocks noGrp="1"/>
          </p:cNvSpPr>
          <p:nvPr>
            <p:ph type="subTitle" idx="1"/>
          </p:nvPr>
        </p:nvSpPr>
        <p:spPr/>
        <p:txBody>
          <a:bodyPr/>
          <a:lstStyle/>
          <a:p>
            <a:endParaRPr lang="en-IN" dirty="0"/>
          </a:p>
        </p:txBody>
      </p:sp>
      <p:sp>
        <p:nvSpPr>
          <p:cNvPr id="4" name="Rectangle 3">
            <a:extLst>
              <a:ext uri="{FF2B5EF4-FFF2-40B4-BE49-F238E27FC236}">
                <a16:creationId xmlns:a16="http://schemas.microsoft.com/office/drawing/2014/main" id="{0F3C6029-B079-4C0E-93CF-146366FC582D}"/>
              </a:ext>
            </a:extLst>
          </p:cNvPr>
          <p:cNvSpPr/>
          <p:nvPr/>
        </p:nvSpPr>
        <p:spPr>
          <a:xfrm>
            <a:off x="1759236" y="2798270"/>
            <a:ext cx="8720657"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Century Gothic" panose="020B0502020202020204"/>
                <a:ea typeface="+mn-ea"/>
                <a:cs typeface="+mn-cs"/>
              </a:rPr>
              <a:t>Current affairs Round</a:t>
            </a:r>
          </a:p>
        </p:txBody>
      </p:sp>
    </p:spTree>
    <p:extLst>
      <p:ext uri="{BB962C8B-B14F-4D97-AF65-F5344CB8AC3E}">
        <p14:creationId xmlns:p14="http://schemas.microsoft.com/office/powerpoint/2010/main" val="1031610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35F22-4132-5E4F-9487-F595230DC974}"/>
              </a:ext>
            </a:extLst>
          </p:cNvPr>
          <p:cNvSpPr>
            <a:spLocks noGrp="1"/>
          </p:cNvSpPr>
          <p:nvPr>
            <p:ph type="title"/>
          </p:nvPr>
        </p:nvSpPr>
        <p:spPr>
          <a:xfrm>
            <a:off x="314476" y="326571"/>
            <a:ext cx="11877524" cy="2419047"/>
          </a:xfrm>
        </p:spPr>
        <p:txBody>
          <a:bodyPr vert="horz" lIns="91440" tIns="45720" rIns="91440" bIns="45720" rtlCol="0" anchor="ctr">
            <a:normAutofit fontScale="90000"/>
          </a:bodyPr>
          <a:lstStyle/>
          <a:p>
            <a:r>
              <a:rPr lang="en-IN" b="1" dirty="0">
                <a:solidFill>
                  <a:srgbClr val="333333"/>
                </a:solidFill>
                <a:latin typeface="Factoria"/>
              </a:rPr>
              <a:t>32. Hanukkah, is a celebration held every year by which group of population?</a:t>
            </a:r>
            <a:br>
              <a:rPr lang="en-IN" b="1" dirty="0">
                <a:solidFill>
                  <a:srgbClr val="333333"/>
                </a:solidFill>
                <a:latin typeface="Factoria"/>
              </a:rPr>
            </a:br>
            <a:r>
              <a:rPr lang="en-IN" b="1" dirty="0" err="1">
                <a:solidFill>
                  <a:srgbClr val="333333"/>
                </a:solidFill>
                <a:latin typeface="Factoria"/>
              </a:rPr>
              <a:t>हनुक्का</a:t>
            </a:r>
            <a:r>
              <a:rPr lang="en-IN" b="1" dirty="0">
                <a:solidFill>
                  <a:srgbClr val="333333"/>
                </a:solidFill>
                <a:latin typeface="Factoria"/>
              </a:rPr>
              <a:t>, </a:t>
            </a:r>
            <a:r>
              <a:rPr lang="en-IN" b="1" dirty="0" err="1">
                <a:solidFill>
                  <a:srgbClr val="333333"/>
                </a:solidFill>
                <a:latin typeface="Factoria"/>
              </a:rPr>
              <a:t>जनसंख्या</a:t>
            </a:r>
            <a:r>
              <a:rPr lang="en-IN" b="1" dirty="0">
                <a:solidFill>
                  <a:srgbClr val="333333"/>
                </a:solidFill>
                <a:latin typeface="Factoria"/>
              </a:rPr>
              <a:t> </a:t>
            </a:r>
            <a:r>
              <a:rPr lang="en-IN" b="1" dirty="0" err="1">
                <a:solidFill>
                  <a:srgbClr val="333333"/>
                </a:solidFill>
                <a:latin typeface="Factoria"/>
              </a:rPr>
              <a:t>के</a:t>
            </a:r>
            <a:r>
              <a:rPr lang="en-IN" b="1" dirty="0">
                <a:solidFill>
                  <a:srgbClr val="333333"/>
                </a:solidFill>
                <a:latin typeface="Factoria"/>
              </a:rPr>
              <a:t> </a:t>
            </a:r>
            <a:r>
              <a:rPr lang="en-IN" b="1" dirty="0" err="1">
                <a:solidFill>
                  <a:srgbClr val="333333"/>
                </a:solidFill>
                <a:latin typeface="Factoria"/>
              </a:rPr>
              <a:t>किस</a:t>
            </a:r>
            <a:r>
              <a:rPr lang="en-IN" b="1" dirty="0">
                <a:solidFill>
                  <a:srgbClr val="333333"/>
                </a:solidFill>
                <a:latin typeface="Factoria"/>
              </a:rPr>
              <a:t> </a:t>
            </a:r>
            <a:r>
              <a:rPr lang="en-IN" b="1" dirty="0" err="1">
                <a:solidFill>
                  <a:srgbClr val="333333"/>
                </a:solidFill>
                <a:latin typeface="Factoria"/>
              </a:rPr>
              <a:t>समूह</a:t>
            </a:r>
            <a:r>
              <a:rPr lang="en-IN" b="1" dirty="0">
                <a:solidFill>
                  <a:srgbClr val="333333"/>
                </a:solidFill>
                <a:latin typeface="Factoria"/>
              </a:rPr>
              <a:t> </a:t>
            </a:r>
            <a:r>
              <a:rPr lang="en-IN" b="1" dirty="0" err="1">
                <a:solidFill>
                  <a:srgbClr val="333333"/>
                </a:solidFill>
                <a:latin typeface="Factoria"/>
              </a:rPr>
              <a:t>द्वारा</a:t>
            </a:r>
            <a:r>
              <a:rPr lang="en-IN" b="1" dirty="0">
                <a:solidFill>
                  <a:srgbClr val="333333"/>
                </a:solidFill>
                <a:latin typeface="Factoria"/>
              </a:rPr>
              <a:t> </a:t>
            </a:r>
            <a:r>
              <a:rPr lang="en-IN" b="1" dirty="0" err="1">
                <a:solidFill>
                  <a:srgbClr val="333333"/>
                </a:solidFill>
                <a:latin typeface="Factoria"/>
              </a:rPr>
              <a:t>प्रतिवर्ष</a:t>
            </a:r>
            <a:r>
              <a:rPr lang="en-IN" b="1" dirty="0">
                <a:solidFill>
                  <a:srgbClr val="333333"/>
                </a:solidFill>
                <a:latin typeface="Factoria"/>
              </a:rPr>
              <a:t> </a:t>
            </a:r>
            <a:r>
              <a:rPr lang="en-IN" b="1" dirty="0" err="1">
                <a:solidFill>
                  <a:srgbClr val="333333"/>
                </a:solidFill>
                <a:latin typeface="Factoria"/>
              </a:rPr>
              <a:t>आयोजित</a:t>
            </a:r>
            <a:r>
              <a:rPr lang="en-IN" b="1" dirty="0">
                <a:solidFill>
                  <a:srgbClr val="333333"/>
                </a:solidFill>
                <a:latin typeface="Factoria"/>
              </a:rPr>
              <a:t> </a:t>
            </a:r>
            <a:r>
              <a:rPr lang="en-IN" b="1" dirty="0" err="1">
                <a:solidFill>
                  <a:srgbClr val="333333"/>
                </a:solidFill>
                <a:latin typeface="Factoria"/>
              </a:rPr>
              <a:t>किया</a:t>
            </a:r>
            <a:r>
              <a:rPr lang="en-IN" b="1" dirty="0">
                <a:solidFill>
                  <a:srgbClr val="333333"/>
                </a:solidFill>
                <a:latin typeface="Factoria"/>
              </a:rPr>
              <a:t> </a:t>
            </a:r>
            <a:r>
              <a:rPr lang="en-IN" b="1" dirty="0" err="1">
                <a:solidFill>
                  <a:srgbClr val="333333"/>
                </a:solidFill>
                <a:latin typeface="Factoria"/>
              </a:rPr>
              <a:t>जाने</a:t>
            </a:r>
            <a:r>
              <a:rPr lang="en-IN" b="1" dirty="0">
                <a:solidFill>
                  <a:srgbClr val="333333"/>
                </a:solidFill>
                <a:latin typeface="Factoria"/>
              </a:rPr>
              <a:t> </a:t>
            </a:r>
            <a:r>
              <a:rPr lang="en-IN" b="1" dirty="0" err="1">
                <a:solidFill>
                  <a:srgbClr val="333333"/>
                </a:solidFill>
                <a:latin typeface="Factoria"/>
              </a:rPr>
              <a:t>वाला</a:t>
            </a:r>
            <a:r>
              <a:rPr lang="en-IN" b="1" dirty="0">
                <a:solidFill>
                  <a:srgbClr val="333333"/>
                </a:solidFill>
                <a:latin typeface="Factoria"/>
              </a:rPr>
              <a:t> </a:t>
            </a:r>
            <a:r>
              <a:rPr lang="en-IN" b="1" dirty="0" err="1">
                <a:solidFill>
                  <a:srgbClr val="333333"/>
                </a:solidFill>
                <a:latin typeface="Factoria"/>
              </a:rPr>
              <a:t>उत्सव</a:t>
            </a:r>
            <a:r>
              <a:rPr lang="en-IN" b="1" dirty="0">
                <a:solidFill>
                  <a:srgbClr val="333333"/>
                </a:solidFill>
                <a:latin typeface="Factoria"/>
              </a:rPr>
              <a:t> </a:t>
            </a:r>
            <a:r>
              <a:rPr lang="en-IN" b="1" dirty="0" err="1">
                <a:solidFill>
                  <a:srgbClr val="333333"/>
                </a:solidFill>
                <a:latin typeface="Factoria"/>
              </a:rPr>
              <a:t>है</a:t>
            </a:r>
            <a:r>
              <a:rPr lang="en-IN" b="1" dirty="0">
                <a:solidFill>
                  <a:srgbClr val="333333"/>
                </a:solidFill>
                <a:latin typeface="Factoria"/>
              </a:rPr>
              <a:t>?</a:t>
            </a:r>
            <a:endParaRPr lang="en-US" b="1" dirty="0">
              <a:solidFill>
                <a:srgbClr val="333333"/>
              </a:solidFill>
              <a:latin typeface="Factoria"/>
            </a:endParaRPr>
          </a:p>
        </p:txBody>
      </p:sp>
      <p:sp>
        <p:nvSpPr>
          <p:cNvPr id="3" name="Content Placeholder 2">
            <a:extLst>
              <a:ext uri="{FF2B5EF4-FFF2-40B4-BE49-F238E27FC236}">
                <a16:creationId xmlns:a16="http://schemas.microsoft.com/office/drawing/2014/main" id="{5986DD43-AAF0-444C-9F0C-0D2B14120DAC}"/>
              </a:ext>
            </a:extLst>
          </p:cNvPr>
          <p:cNvSpPr>
            <a:spLocks noGrp="1"/>
          </p:cNvSpPr>
          <p:nvPr>
            <p:ph idx="1"/>
          </p:nvPr>
        </p:nvSpPr>
        <p:spPr>
          <a:xfrm>
            <a:off x="572104" y="3253619"/>
            <a:ext cx="10515600" cy="3604381"/>
          </a:xfrm>
        </p:spPr>
        <p:txBody>
          <a:bodyPr vert="horz" lIns="91440" tIns="45720" rIns="91440" bIns="45720" rtlCol="0">
            <a:noAutofit/>
          </a:bodyPr>
          <a:lstStyle/>
          <a:p>
            <a:r>
              <a:rPr lang="en-IN" sz="3600" b="1">
                <a:solidFill>
                  <a:srgbClr val="333333"/>
                </a:solidFill>
                <a:latin typeface="Factoria"/>
              </a:rPr>
              <a:t>(A) Jews (यहूदियों)
(B) Christians (ईसाइयों)</a:t>
            </a:r>
          </a:p>
          <a:p>
            <a:r>
              <a:rPr lang="en-IN" sz="3600" b="1">
                <a:solidFill>
                  <a:srgbClr val="333333"/>
                </a:solidFill>
                <a:latin typeface="Factoria"/>
              </a:rPr>
              <a:t>(C) Muslims (मुसलमानों)
(D) Sikhs (सिखों)</a:t>
            </a:r>
            <a:endParaRPr lang="en-US" sz="3600" b="1">
              <a:solidFill>
                <a:srgbClr val="333333"/>
              </a:solidFill>
              <a:latin typeface="Factoria"/>
            </a:endParaRPr>
          </a:p>
        </p:txBody>
      </p:sp>
    </p:spTree>
    <p:extLst>
      <p:ext uri="{BB962C8B-B14F-4D97-AF65-F5344CB8AC3E}">
        <p14:creationId xmlns:p14="http://schemas.microsoft.com/office/powerpoint/2010/main" val="2932410719"/>
      </p:ext>
    </p:extLst>
  </p:cSld>
  <p:clrMapOvr>
    <a:masterClrMapping/>
  </p:clrMapOvr>
  <p:transition spd="slow">
    <p:comb/>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8ACC4-DB90-C54C-AAEC-368A7CD0B3DA}"/>
              </a:ext>
            </a:extLst>
          </p:cNvPr>
          <p:cNvSpPr>
            <a:spLocks noGrp="1"/>
          </p:cNvSpPr>
          <p:nvPr>
            <p:ph type="title"/>
          </p:nvPr>
        </p:nvSpPr>
        <p:spPr>
          <a:xfrm>
            <a:off x="108857" y="205619"/>
            <a:ext cx="11490476" cy="2249714"/>
          </a:xfrm>
        </p:spPr>
        <p:txBody>
          <a:bodyPr vert="horz" lIns="91440" tIns="45720" rIns="91440" bIns="45720" rtlCol="0" anchor="ctr">
            <a:normAutofit fontScale="90000"/>
          </a:bodyPr>
          <a:lstStyle/>
          <a:p>
            <a:r>
              <a:rPr lang="en-IN" b="1">
                <a:solidFill>
                  <a:srgbClr val="333333"/>
                </a:solidFill>
                <a:latin typeface="Factoria"/>
              </a:rPr>
              <a:t>33. Which Indian cricketer recently became the third highest wicket-taker in Tests?</a:t>
            </a:r>
            <a:br>
              <a:rPr lang="en-IN" b="1">
                <a:solidFill>
                  <a:srgbClr val="333333"/>
                </a:solidFill>
                <a:latin typeface="Factoria"/>
              </a:rPr>
            </a:br>
            <a:r>
              <a:rPr lang="en-IN" b="1">
                <a:solidFill>
                  <a:srgbClr val="333333"/>
                </a:solidFill>
                <a:latin typeface="Factoria"/>
              </a:rPr>
              <a:t>कौन सा भारतीय क्रिकेटर हाल ही में टेस्ट में तीसरा सबसे अधिक विकेट लेने वाला गेंदबाज बना है?</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2B83FE3A-3F71-F947-9D67-6E431E059770}"/>
              </a:ext>
            </a:extLst>
          </p:cNvPr>
          <p:cNvSpPr>
            <a:spLocks noGrp="1"/>
          </p:cNvSpPr>
          <p:nvPr>
            <p:ph idx="1"/>
          </p:nvPr>
        </p:nvSpPr>
        <p:spPr>
          <a:xfrm>
            <a:off x="838200" y="2721429"/>
            <a:ext cx="10515600" cy="3455534"/>
          </a:xfrm>
        </p:spPr>
        <p:txBody>
          <a:bodyPr vert="horz" lIns="91440" tIns="45720" rIns="91440" bIns="45720" rtlCol="0">
            <a:noAutofit/>
          </a:bodyPr>
          <a:lstStyle/>
          <a:p>
            <a:r>
              <a:rPr lang="en-IN" sz="3600" b="1">
                <a:solidFill>
                  <a:srgbClr val="333333"/>
                </a:solidFill>
                <a:latin typeface="Factoria"/>
              </a:rPr>
              <a:t>(A) Ravindra Jadeja (रवींद्र जडेजा)</a:t>
            </a:r>
            <a:br>
              <a:rPr lang="en-IN" sz="3600" b="1">
                <a:solidFill>
                  <a:srgbClr val="333333"/>
                </a:solidFill>
                <a:latin typeface="Factoria"/>
              </a:rPr>
            </a:br>
            <a:r>
              <a:rPr lang="en-IN" sz="3600" b="1">
                <a:solidFill>
                  <a:srgbClr val="333333"/>
                </a:solidFill>
                <a:latin typeface="Factoria"/>
              </a:rPr>
              <a:t>(B) R Ashwin (आर अश्विन)</a:t>
            </a:r>
            <a:br>
              <a:rPr lang="en-IN" sz="3600" b="1">
                <a:solidFill>
                  <a:srgbClr val="333333"/>
                </a:solidFill>
                <a:latin typeface="Factoria"/>
              </a:rPr>
            </a:br>
            <a:r>
              <a:rPr lang="en-IN" sz="3600" b="1">
                <a:solidFill>
                  <a:srgbClr val="333333"/>
                </a:solidFill>
                <a:latin typeface="Factoria"/>
              </a:rPr>
              <a:t>(C) Ishant Sharma (इशांत शर्मा)</a:t>
            </a:r>
            <a:br>
              <a:rPr lang="en-IN" sz="3600" b="1">
                <a:solidFill>
                  <a:srgbClr val="333333"/>
                </a:solidFill>
                <a:latin typeface="Factoria"/>
              </a:rPr>
            </a:br>
            <a:r>
              <a:rPr lang="en-IN" sz="3600" b="1">
                <a:solidFill>
                  <a:srgbClr val="333333"/>
                </a:solidFill>
                <a:latin typeface="Factoria"/>
              </a:rPr>
              <a:t>(D) Mohammad Shami (मोहम्मद शमी)</a:t>
            </a:r>
            <a:endParaRPr lang="en-US" sz="3600" b="1">
              <a:solidFill>
                <a:srgbClr val="333333"/>
              </a:solidFill>
              <a:latin typeface="Factoria"/>
            </a:endParaRPr>
          </a:p>
        </p:txBody>
      </p:sp>
    </p:spTree>
    <p:extLst>
      <p:ext uri="{BB962C8B-B14F-4D97-AF65-F5344CB8AC3E}">
        <p14:creationId xmlns:p14="http://schemas.microsoft.com/office/powerpoint/2010/main" val="2954556193"/>
      </p:ext>
    </p:extLst>
  </p:cSld>
  <p:clrMapOvr>
    <a:masterClrMapping/>
  </p:clrMapOvr>
  <p:transition spd="slow">
    <p:comb/>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A6A7B-1FFD-AB42-ABDC-DF5BFDE7720B}"/>
              </a:ext>
            </a:extLst>
          </p:cNvPr>
          <p:cNvSpPr>
            <a:spLocks noGrp="1"/>
          </p:cNvSpPr>
          <p:nvPr>
            <p:ph type="title"/>
          </p:nvPr>
        </p:nvSpPr>
        <p:spPr>
          <a:xfrm>
            <a:off x="523724" y="244588"/>
            <a:ext cx="10382553" cy="2431143"/>
          </a:xfrm>
        </p:spPr>
        <p:txBody>
          <a:bodyPr vert="horz" lIns="91440" tIns="45720" rIns="91440" bIns="45720" rtlCol="0" anchor="ctr">
            <a:normAutofit fontScale="90000"/>
          </a:bodyPr>
          <a:lstStyle/>
          <a:p>
            <a:r>
              <a:rPr lang="en-IN" b="1">
                <a:solidFill>
                  <a:srgbClr val="333333"/>
                </a:solidFill>
                <a:latin typeface="Factoria"/>
              </a:rPr>
              <a:t>34. Which social networking platform is set to rename itself as “Meta”?</a:t>
            </a:r>
            <a:br>
              <a:rPr lang="en-IN" b="1">
                <a:solidFill>
                  <a:srgbClr val="333333"/>
                </a:solidFill>
                <a:latin typeface="Factoria"/>
              </a:rPr>
            </a:br>
            <a:r>
              <a:rPr lang="en-IN" b="1">
                <a:solidFill>
                  <a:srgbClr val="333333"/>
                </a:solidFill>
                <a:latin typeface="Factoria"/>
              </a:rPr>
              <a:t>कौन सा सोशल नेटवर्किंग प्लेटफॉर्म खुद को “मेटा” के रूप में बदलने के लिए तैयार है?</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AB597BBC-38D1-3A43-9AEA-E872E0626741}"/>
              </a:ext>
            </a:extLst>
          </p:cNvPr>
          <p:cNvSpPr>
            <a:spLocks noGrp="1"/>
          </p:cNvSpPr>
          <p:nvPr>
            <p:ph idx="1"/>
          </p:nvPr>
        </p:nvSpPr>
        <p:spPr>
          <a:xfrm>
            <a:off x="705153" y="2675731"/>
            <a:ext cx="10515600" cy="4351338"/>
          </a:xfrm>
        </p:spPr>
        <p:txBody>
          <a:bodyPr vert="horz" lIns="91440" tIns="45720" rIns="91440" bIns="45720" rtlCol="0">
            <a:noAutofit/>
          </a:bodyPr>
          <a:lstStyle/>
          <a:p>
            <a:r>
              <a:rPr lang="en-IN" sz="3600" b="1">
                <a:solidFill>
                  <a:srgbClr val="333333"/>
                </a:solidFill>
                <a:latin typeface="Factoria"/>
              </a:rPr>
              <a:t>(A) Orkut (ऑर्कुटो)</a:t>
            </a:r>
            <a:br>
              <a:rPr lang="en-IN" sz="3600" b="1">
                <a:solidFill>
                  <a:srgbClr val="333333"/>
                </a:solidFill>
                <a:latin typeface="Factoria"/>
              </a:rPr>
            </a:br>
            <a:r>
              <a:rPr lang="en-IN" sz="3600" b="1">
                <a:solidFill>
                  <a:srgbClr val="333333"/>
                </a:solidFill>
                <a:latin typeface="Factoria"/>
              </a:rPr>
              <a:t>(B) Snapchat   (स्नैप चैट)</a:t>
            </a:r>
            <a:br>
              <a:rPr lang="en-IN" sz="3600" b="1">
                <a:solidFill>
                  <a:srgbClr val="333333"/>
                </a:solidFill>
                <a:latin typeface="Factoria"/>
              </a:rPr>
            </a:br>
            <a:r>
              <a:rPr lang="en-IN" sz="3600" b="1">
                <a:solidFill>
                  <a:srgbClr val="333333"/>
                </a:solidFill>
                <a:latin typeface="Factoria"/>
              </a:rPr>
              <a:t>(C) Facebook (फेसबुक)</a:t>
            </a:r>
          </a:p>
          <a:p>
            <a:r>
              <a:rPr lang="en-IN" sz="3600" b="1">
                <a:solidFill>
                  <a:srgbClr val="333333"/>
                </a:solidFill>
                <a:latin typeface="Factoria"/>
              </a:rPr>
              <a:t>(D) Twitter (ट्विटर)</a:t>
            </a:r>
            <a:endParaRPr lang="en-US" sz="3600" b="1">
              <a:solidFill>
                <a:srgbClr val="333333"/>
              </a:solidFill>
              <a:latin typeface="Factoria"/>
            </a:endParaRPr>
          </a:p>
        </p:txBody>
      </p:sp>
    </p:spTree>
    <p:extLst>
      <p:ext uri="{BB962C8B-B14F-4D97-AF65-F5344CB8AC3E}">
        <p14:creationId xmlns:p14="http://schemas.microsoft.com/office/powerpoint/2010/main" val="3838617197"/>
      </p:ext>
    </p:extLst>
  </p:cSld>
  <p:clrMapOvr>
    <a:masterClrMapping/>
  </p:clrMapOvr>
  <p:transition spd="slow">
    <p:comb/>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60CCC-7B8B-FF43-8BF2-93413D08A20F}"/>
              </a:ext>
            </a:extLst>
          </p:cNvPr>
          <p:cNvSpPr>
            <a:spLocks noGrp="1"/>
          </p:cNvSpPr>
          <p:nvPr>
            <p:ph type="title"/>
          </p:nvPr>
        </p:nvSpPr>
        <p:spPr>
          <a:xfrm>
            <a:off x="302381" y="846666"/>
            <a:ext cx="11587238" cy="2443237"/>
          </a:xfrm>
        </p:spPr>
        <p:txBody>
          <a:bodyPr vert="horz" lIns="91440" tIns="45720" rIns="91440" bIns="45720" rtlCol="0" anchor="ctr">
            <a:normAutofit fontScale="90000"/>
          </a:bodyPr>
          <a:lstStyle/>
          <a:p>
            <a:r>
              <a:rPr lang="en-IN" b="1">
                <a:solidFill>
                  <a:srgbClr val="333333"/>
                </a:solidFill>
                <a:latin typeface="Factoria"/>
              </a:rPr>
              <a:t>35.Bhavani Devi, who recently won the title at Charlellville Competition in France, is associated with which sports?</a:t>
            </a:r>
            <a:br>
              <a:rPr lang="en-IN" b="1">
                <a:solidFill>
                  <a:srgbClr val="333333"/>
                </a:solidFill>
                <a:latin typeface="Factoria"/>
              </a:rPr>
            </a:br>
            <a:r>
              <a:rPr lang="en-IN" b="1">
                <a:solidFill>
                  <a:srgbClr val="333333"/>
                </a:solidFill>
                <a:latin typeface="Factoria"/>
              </a:rPr>
              <a:t>भवानी देवी, जिन्होंने हाल ही में फ्रांस में चार्लेविल प्रतियोगिता में खिताब जीता है, किस खेल से जुड़ी हैं?</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654BCCA5-9B2E-4643-BEB6-DF9DB6B3BD5A}"/>
              </a:ext>
            </a:extLst>
          </p:cNvPr>
          <p:cNvSpPr>
            <a:spLocks noGrp="1"/>
          </p:cNvSpPr>
          <p:nvPr>
            <p:ph idx="1"/>
          </p:nvPr>
        </p:nvSpPr>
        <p:spPr>
          <a:xfrm>
            <a:off x="399143" y="3918856"/>
            <a:ext cx="10954657" cy="2258105"/>
          </a:xfrm>
        </p:spPr>
        <p:txBody>
          <a:bodyPr vert="horz" lIns="91440" tIns="45720" rIns="91440" bIns="45720" rtlCol="0">
            <a:noAutofit/>
          </a:bodyPr>
          <a:lstStyle/>
          <a:p>
            <a:r>
              <a:rPr lang="en-IN" sz="3600" b="1">
                <a:solidFill>
                  <a:srgbClr val="333333"/>
                </a:solidFill>
                <a:latin typeface="Factoria"/>
              </a:rPr>
              <a:t>(A)   Weight lifting (भारोत्तोलन)</a:t>
            </a:r>
            <a:br>
              <a:rPr lang="en-IN" sz="3600" b="1">
                <a:solidFill>
                  <a:srgbClr val="333333"/>
                </a:solidFill>
                <a:latin typeface="Factoria"/>
              </a:rPr>
            </a:br>
            <a:r>
              <a:rPr lang="en-IN" sz="3600" b="1">
                <a:solidFill>
                  <a:srgbClr val="333333"/>
                </a:solidFill>
                <a:latin typeface="Factoria"/>
              </a:rPr>
              <a:t>(B) Archery (तीरंदाजी)</a:t>
            </a:r>
            <a:br>
              <a:rPr lang="en-IN" sz="3600" b="1">
                <a:solidFill>
                  <a:srgbClr val="333333"/>
                </a:solidFill>
                <a:latin typeface="Factoria"/>
              </a:rPr>
            </a:br>
            <a:r>
              <a:rPr lang="en-IN" sz="3600" b="1">
                <a:solidFill>
                  <a:srgbClr val="333333"/>
                </a:solidFill>
                <a:latin typeface="Factoria"/>
              </a:rPr>
              <a:t>(C) Fencing (बाड़ लगाना)</a:t>
            </a:r>
            <a:br>
              <a:rPr lang="en-IN" sz="3600" b="1">
                <a:solidFill>
                  <a:srgbClr val="333333"/>
                </a:solidFill>
                <a:latin typeface="Factoria"/>
              </a:rPr>
            </a:br>
            <a:r>
              <a:rPr lang="en-IN" sz="3600" b="1">
                <a:solidFill>
                  <a:srgbClr val="333333"/>
                </a:solidFill>
                <a:latin typeface="Factoria"/>
              </a:rPr>
              <a:t>(D) Shooting (शूटिंग)</a:t>
            </a:r>
            <a:endParaRPr lang="en-US" sz="3600" b="1">
              <a:solidFill>
                <a:srgbClr val="333333"/>
              </a:solidFill>
              <a:latin typeface="Factoria"/>
            </a:endParaRPr>
          </a:p>
        </p:txBody>
      </p:sp>
    </p:spTree>
    <p:extLst>
      <p:ext uri="{BB962C8B-B14F-4D97-AF65-F5344CB8AC3E}">
        <p14:creationId xmlns:p14="http://schemas.microsoft.com/office/powerpoint/2010/main" val="1120778595"/>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EC24D-589A-4F47-A70F-99EDC8046AEF}"/>
              </a:ext>
            </a:extLst>
          </p:cNvPr>
          <p:cNvSpPr>
            <a:spLocks noGrp="1"/>
          </p:cNvSpPr>
          <p:nvPr>
            <p:ph type="title"/>
          </p:nvPr>
        </p:nvSpPr>
        <p:spPr/>
        <p:txBody>
          <a:bodyPr vert="horz" lIns="91440" tIns="45720" rIns="91440" bIns="45720" rtlCol="0" anchor="ctr">
            <a:normAutofit fontScale="90000"/>
          </a:bodyPr>
          <a:lstStyle/>
          <a:p>
            <a:r>
              <a:rPr lang="en-IN" b="1">
                <a:solidFill>
                  <a:srgbClr val="333333"/>
                </a:solidFill>
                <a:latin typeface="Factoria"/>
              </a:rPr>
              <a:t>3.Which is a device to image the sun?</a:t>
            </a:r>
            <a:br>
              <a:rPr lang="en-IN" b="1">
                <a:solidFill>
                  <a:srgbClr val="333333"/>
                </a:solidFill>
                <a:latin typeface="Factoria"/>
              </a:rPr>
            </a:br>
            <a:r>
              <a:rPr lang="en-IN" b="1">
                <a:solidFill>
                  <a:srgbClr val="333333"/>
                </a:solidFill>
                <a:latin typeface="Factoria"/>
              </a:rPr>
              <a:t>सूर्य की छवि बनाने वाला उपकरण कौन सा है?</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5FF97C90-6774-BA42-A792-4F6D11CFF147}"/>
              </a:ext>
            </a:extLst>
          </p:cNvPr>
          <p:cNvSpPr>
            <a:spLocks noGrp="1"/>
          </p:cNvSpPr>
          <p:nvPr>
            <p:ph idx="1"/>
          </p:nvPr>
        </p:nvSpPr>
        <p:spPr>
          <a:xfrm>
            <a:off x="826104" y="2627614"/>
            <a:ext cx="10515600" cy="4133624"/>
          </a:xfrm>
        </p:spPr>
        <p:txBody>
          <a:bodyPr vert="horz" lIns="91440" tIns="45720" rIns="91440" bIns="45720" rtlCol="0">
            <a:normAutofit/>
          </a:bodyPr>
          <a:lstStyle/>
          <a:p>
            <a:r>
              <a:rPr lang="en-IN" sz="3600" b="1">
                <a:solidFill>
                  <a:srgbClr val="333333"/>
                </a:solidFill>
                <a:latin typeface="Factoria"/>
              </a:rPr>
              <a:t>(A) Plane mirror (समतल दर्पन)</a:t>
            </a:r>
            <a:br>
              <a:rPr lang="en-IN" sz="3600" b="1">
                <a:solidFill>
                  <a:srgbClr val="333333"/>
                </a:solidFill>
                <a:latin typeface="Factoria"/>
              </a:rPr>
            </a:br>
            <a:r>
              <a:rPr lang="en-IN" sz="3600" b="1">
                <a:solidFill>
                  <a:srgbClr val="333333"/>
                </a:solidFill>
                <a:latin typeface="Factoria"/>
              </a:rPr>
              <a:t>(B) Pinhole camera (पिनहोल कैमरा)</a:t>
            </a:r>
            <a:br>
              <a:rPr lang="en-IN" sz="3600" b="1">
                <a:solidFill>
                  <a:srgbClr val="333333"/>
                </a:solidFill>
                <a:latin typeface="Factoria"/>
              </a:rPr>
            </a:br>
            <a:r>
              <a:rPr lang="en-IN" sz="3600" b="1">
                <a:solidFill>
                  <a:srgbClr val="333333"/>
                </a:solidFill>
                <a:latin typeface="Factoria"/>
              </a:rPr>
              <a:t>(C) A straight pipe (एक सीधा पाइप)</a:t>
            </a:r>
            <a:br>
              <a:rPr lang="en-IN" sz="3600" b="1">
                <a:solidFill>
                  <a:srgbClr val="333333"/>
                </a:solidFill>
                <a:latin typeface="Factoria"/>
              </a:rPr>
            </a:br>
            <a:r>
              <a:rPr lang="en-IN" sz="3600" b="1">
                <a:solidFill>
                  <a:srgbClr val="333333"/>
                </a:solidFill>
                <a:latin typeface="Factoria"/>
              </a:rPr>
              <a:t>(D) Glass slab (ग्लास स्लैब)</a:t>
            </a:r>
          </a:p>
          <a:p>
            <a:endParaRPr lang="en-IN" sz="3600" b="1">
              <a:solidFill>
                <a:srgbClr val="333333"/>
              </a:solidFill>
              <a:latin typeface="Factoria"/>
            </a:endParaRPr>
          </a:p>
          <a:p>
            <a:r>
              <a:rPr lang="en-IN" sz="3600" b="1">
                <a:solidFill>
                  <a:srgbClr val="333333"/>
                </a:solidFill>
                <a:latin typeface="Factoria"/>
              </a:rPr>
              <a:t> </a:t>
            </a:r>
          </a:p>
        </p:txBody>
      </p:sp>
    </p:spTree>
    <p:extLst>
      <p:ext uri="{BB962C8B-B14F-4D97-AF65-F5344CB8AC3E}">
        <p14:creationId xmlns:p14="http://schemas.microsoft.com/office/powerpoint/2010/main" val="1038111100"/>
      </p:ext>
    </p:extLst>
  </p:cSld>
  <p:clrMapOvr>
    <a:masterClrMapping/>
  </p:clrMapOvr>
  <p:transition spd="slow">
    <p:comb/>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6B7F8-A831-AE46-9F5A-D906F00392F0}"/>
              </a:ext>
            </a:extLst>
          </p:cNvPr>
          <p:cNvSpPr>
            <a:spLocks noGrp="1"/>
          </p:cNvSpPr>
          <p:nvPr>
            <p:ph type="title"/>
          </p:nvPr>
        </p:nvSpPr>
        <p:spPr>
          <a:xfrm>
            <a:off x="483810" y="508001"/>
            <a:ext cx="12276666" cy="2116666"/>
          </a:xfrm>
        </p:spPr>
        <p:txBody>
          <a:bodyPr vert="horz" lIns="91440" tIns="45720" rIns="91440" bIns="45720" rtlCol="0" anchor="ctr">
            <a:normAutofit fontScale="90000"/>
          </a:bodyPr>
          <a:lstStyle/>
          <a:p>
            <a:r>
              <a:rPr lang="en-IN" b="1">
                <a:solidFill>
                  <a:srgbClr val="333333"/>
                </a:solidFill>
                <a:latin typeface="Factoria"/>
              </a:rPr>
              <a:t>36. Which state has clinched its third victory in the Syed Mushtaq Ali Trophy?</a:t>
            </a:r>
            <a:br>
              <a:rPr lang="en-IN" b="1">
                <a:solidFill>
                  <a:srgbClr val="333333"/>
                </a:solidFill>
                <a:latin typeface="Factoria"/>
              </a:rPr>
            </a:br>
            <a:r>
              <a:rPr lang="en-IN" b="1">
                <a:solidFill>
                  <a:srgbClr val="333333"/>
                </a:solidFill>
                <a:latin typeface="Factoria"/>
              </a:rPr>
              <a:t>सैयद मुश्ताक अली ट्रॉफी में किस राज्य ने तीसरी जीत हासिल की है?</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85D82E2A-4876-9646-B8BC-0C2125C58A0C}"/>
              </a:ext>
            </a:extLst>
          </p:cNvPr>
          <p:cNvSpPr>
            <a:spLocks noGrp="1"/>
          </p:cNvSpPr>
          <p:nvPr>
            <p:ph idx="1"/>
          </p:nvPr>
        </p:nvSpPr>
        <p:spPr>
          <a:xfrm>
            <a:off x="838200" y="2842381"/>
            <a:ext cx="10515600" cy="3334582"/>
          </a:xfrm>
        </p:spPr>
        <p:txBody>
          <a:bodyPr vert="horz" lIns="91440" tIns="45720" rIns="91440" bIns="45720" rtlCol="0">
            <a:noAutofit/>
          </a:bodyPr>
          <a:lstStyle/>
          <a:p>
            <a:r>
              <a:rPr lang="en-IN" sz="3600" b="1">
                <a:solidFill>
                  <a:srgbClr val="333333"/>
                </a:solidFill>
                <a:latin typeface="Factoria"/>
              </a:rPr>
              <a:t>(A) Karnataka (कर्नाटक)</a:t>
            </a:r>
            <a:br>
              <a:rPr lang="en-IN" sz="3600" b="1">
                <a:solidFill>
                  <a:srgbClr val="333333"/>
                </a:solidFill>
                <a:latin typeface="Factoria"/>
              </a:rPr>
            </a:br>
            <a:r>
              <a:rPr lang="en-IN" sz="3600" b="1">
                <a:solidFill>
                  <a:srgbClr val="333333"/>
                </a:solidFill>
                <a:latin typeface="Factoria"/>
              </a:rPr>
              <a:t>(B) Tamil Nadu (तमिलनाडु)</a:t>
            </a:r>
            <a:br>
              <a:rPr lang="en-IN" sz="3600" b="1">
                <a:solidFill>
                  <a:srgbClr val="333333"/>
                </a:solidFill>
                <a:latin typeface="Factoria"/>
              </a:rPr>
            </a:br>
            <a:r>
              <a:rPr lang="en-IN" sz="3600" b="1">
                <a:solidFill>
                  <a:srgbClr val="333333"/>
                </a:solidFill>
                <a:latin typeface="Factoria"/>
              </a:rPr>
              <a:t>(C) Maharashtra (महाराष्ट्र)</a:t>
            </a:r>
            <a:br>
              <a:rPr lang="en-IN" sz="3600" b="1">
                <a:solidFill>
                  <a:srgbClr val="333333"/>
                </a:solidFill>
                <a:latin typeface="Factoria"/>
              </a:rPr>
            </a:br>
            <a:r>
              <a:rPr lang="en-IN" sz="3600" b="1">
                <a:solidFill>
                  <a:srgbClr val="333333"/>
                </a:solidFill>
                <a:latin typeface="Factoria"/>
              </a:rPr>
              <a:t>(D) Rajasthan (राजस्थान)</a:t>
            </a:r>
            <a:endParaRPr lang="en-US" sz="3600" b="1">
              <a:solidFill>
                <a:srgbClr val="333333"/>
              </a:solidFill>
              <a:latin typeface="Factoria"/>
            </a:endParaRPr>
          </a:p>
        </p:txBody>
      </p:sp>
    </p:spTree>
    <p:extLst>
      <p:ext uri="{BB962C8B-B14F-4D97-AF65-F5344CB8AC3E}">
        <p14:creationId xmlns:p14="http://schemas.microsoft.com/office/powerpoint/2010/main" val="3448815402"/>
      </p:ext>
    </p:extLst>
  </p:cSld>
  <p:clrMapOvr>
    <a:masterClrMapping/>
  </p:clrMapOvr>
  <p:transition spd="slow">
    <p:comb/>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B89E9-156E-3C44-B23B-DEB0A04AD99D}"/>
              </a:ext>
            </a:extLst>
          </p:cNvPr>
          <p:cNvSpPr>
            <a:spLocks noGrp="1"/>
          </p:cNvSpPr>
          <p:nvPr>
            <p:ph type="title"/>
          </p:nvPr>
        </p:nvSpPr>
        <p:spPr>
          <a:xfrm>
            <a:off x="338667" y="157239"/>
            <a:ext cx="11853333" cy="3132666"/>
          </a:xfrm>
        </p:spPr>
        <p:txBody>
          <a:bodyPr vert="horz" lIns="91440" tIns="45720" rIns="91440" bIns="45720" rtlCol="0" anchor="ctr">
            <a:normAutofit/>
          </a:bodyPr>
          <a:lstStyle/>
          <a:p>
            <a:r>
              <a:rPr lang="en-IN" b="1">
                <a:solidFill>
                  <a:srgbClr val="333333"/>
                </a:solidFill>
                <a:latin typeface="Factoria"/>
              </a:rPr>
              <a:t>37. Which birth anniversary of Dr. Rajendra Prasad observed on 3 December 2021?</a:t>
            </a:r>
            <a:br>
              <a:rPr lang="en-IN" b="1">
                <a:solidFill>
                  <a:srgbClr val="333333"/>
                </a:solidFill>
                <a:latin typeface="Factoria"/>
              </a:rPr>
            </a:br>
            <a:r>
              <a:rPr lang="en-IN" b="1">
                <a:solidFill>
                  <a:srgbClr val="333333"/>
                </a:solidFill>
                <a:latin typeface="Factoria"/>
              </a:rPr>
              <a:t>3 दिसंबर 2021 को डॉ राजेंद्र प्रसाद की कौन सी जयंती मनाई गई?</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725A5613-7265-774A-920F-208A1AD215D8}"/>
              </a:ext>
            </a:extLst>
          </p:cNvPr>
          <p:cNvSpPr>
            <a:spLocks noGrp="1"/>
          </p:cNvSpPr>
          <p:nvPr>
            <p:ph idx="1"/>
          </p:nvPr>
        </p:nvSpPr>
        <p:spPr>
          <a:xfrm>
            <a:off x="0" y="3429000"/>
            <a:ext cx="10515600" cy="3697439"/>
          </a:xfrm>
        </p:spPr>
        <p:txBody>
          <a:bodyPr vert="horz" lIns="91440" tIns="45720" rIns="91440" bIns="45720" rtlCol="0">
            <a:noAutofit/>
          </a:bodyPr>
          <a:lstStyle/>
          <a:p>
            <a:r>
              <a:rPr lang="en-IN" sz="3600" b="1">
                <a:solidFill>
                  <a:srgbClr val="333333"/>
                </a:solidFill>
                <a:latin typeface="Factoria"/>
              </a:rPr>
              <a:t>(A) 136th (136 वां)</a:t>
            </a:r>
          </a:p>
          <a:p>
            <a:r>
              <a:rPr lang="en-IN" sz="3600" b="1">
                <a:solidFill>
                  <a:srgbClr val="333333"/>
                </a:solidFill>
                <a:latin typeface="Factoria"/>
              </a:rPr>
              <a:t>(B) 137th (137 वां)</a:t>
            </a:r>
          </a:p>
          <a:p>
            <a:r>
              <a:rPr lang="en-IN" sz="3600" b="1">
                <a:solidFill>
                  <a:srgbClr val="333333"/>
                </a:solidFill>
                <a:latin typeface="Factoria"/>
              </a:rPr>
              <a:t>(C) 138th (138 वां)</a:t>
            </a:r>
          </a:p>
          <a:p>
            <a:r>
              <a:rPr lang="en-IN" sz="3600" b="1">
                <a:solidFill>
                  <a:srgbClr val="333333"/>
                </a:solidFill>
                <a:latin typeface="Factoria"/>
              </a:rPr>
              <a:t>(D) 139th (139 वां)</a:t>
            </a:r>
          </a:p>
        </p:txBody>
      </p:sp>
    </p:spTree>
    <p:extLst>
      <p:ext uri="{BB962C8B-B14F-4D97-AF65-F5344CB8AC3E}">
        <p14:creationId xmlns:p14="http://schemas.microsoft.com/office/powerpoint/2010/main" val="1142678855"/>
      </p:ext>
    </p:extLst>
  </p:cSld>
  <p:clrMapOvr>
    <a:masterClrMapping/>
  </p:clrMapOvr>
  <p:transition spd="slow">
    <p:comb/>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1F34E-124A-BF48-B4A4-AF8AC9D8DB43}"/>
              </a:ext>
            </a:extLst>
          </p:cNvPr>
          <p:cNvSpPr>
            <a:spLocks noGrp="1"/>
          </p:cNvSpPr>
          <p:nvPr>
            <p:ph type="title"/>
          </p:nvPr>
        </p:nvSpPr>
        <p:spPr>
          <a:xfrm>
            <a:off x="350762" y="142194"/>
            <a:ext cx="11563048" cy="2927048"/>
          </a:xfrm>
        </p:spPr>
        <p:txBody>
          <a:bodyPr vert="horz" lIns="91440" tIns="45720" rIns="91440" bIns="45720" rtlCol="0" anchor="ctr">
            <a:normAutofit fontScale="90000"/>
          </a:bodyPr>
          <a:lstStyle/>
          <a:p>
            <a:r>
              <a:rPr lang="en-IN" b="1">
                <a:solidFill>
                  <a:srgbClr val="333333"/>
                </a:solidFill>
                <a:latin typeface="Factoria"/>
              </a:rPr>
              <a:t>38. In December 2021, who has become the third player in the world to take all 10 wickets in an innings of the cricket match?</a:t>
            </a:r>
            <a:br>
              <a:rPr lang="en-IN" b="1">
                <a:solidFill>
                  <a:srgbClr val="333333"/>
                </a:solidFill>
                <a:latin typeface="Factoria"/>
              </a:rPr>
            </a:br>
            <a:r>
              <a:rPr lang="en-IN" b="1">
                <a:solidFill>
                  <a:srgbClr val="333333"/>
                </a:solidFill>
                <a:latin typeface="Factoria"/>
              </a:rPr>
              <a:t>दिसंबर 2021 में, क्रिकेट मैच की एक पारी में सभी 10 विकेट लेने वाले दुनिया के तीसरे खिलाड़ी कौन बने हैं?</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AFC0B9BB-BEF8-C34F-B30E-3B84C28EDF95}"/>
              </a:ext>
            </a:extLst>
          </p:cNvPr>
          <p:cNvSpPr>
            <a:spLocks noGrp="1"/>
          </p:cNvSpPr>
          <p:nvPr>
            <p:ph idx="1"/>
          </p:nvPr>
        </p:nvSpPr>
        <p:spPr>
          <a:xfrm>
            <a:off x="241905" y="3788758"/>
            <a:ext cx="10515600" cy="4351338"/>
          </a:xfrm>
        </p:spPr>
        <p:txBody>
          <a:bodyPr vert="horz" lIns="91440" tIns="45720" rIns="91440" bIns="45720" rtlCol="0">
            <a:noAutofit/>
          </a:bodyPr>
          <a:lstStyle/>
          <a:p>
            <a:r>
              <a:rPr lang="en-IN" sz="3600" b="1">
                <a:solidFill>
                  <a:srgbClr val="333333"/>
                </a:solidFill>
                <a:latin typeface="Factoria"/>
              </a:rPr>
              <a:t>Ravichandran Ashwin (रविचंद्रन अश्विन)</a:t>
            </a:r>
          </a:p>
          <a:p>
            <a:r>
              <a:rPr lang="en-IN" sz="3600" b="1">
                <a:solidFill>
                  <a:srgbClr val="333333"/>
                </a:solidFill>
                <a:latin typeface="Factoria"/>
              </a:rPr>
              <a:t>Tim Southee (टिम साउथी)</a:t>
            </a:r>
          </a:p>
          <a:p>
            <a:r>
              <a:rPr lang="en-IN" sz="3600" b="1">
                <a:solidFill>
                  <a:srgbClr val="333333"/>
                </a:solidFill>
                <a:latin typeface="Factoria"/>
              </a:rPr>
              <a:t> Ajaz Patel (एजाज पटेल)</a:t>
            </a:r>
          </a:p>
          <a:p>
            <a:r>
              <a:rPr lang="en-IN" sz="3600" b="1">
                <a:solidFill>
                  <a:srgbClr val="333333"/>
                </a:solidFill>
                <a:latin typeface="Factoria"/>
              </a:rPr>
              <a:t>Asif Ali (आसिफ अली)</a:t>
            </a:r>
          </a:p>
        </p:txBody>
      </p:sp>
    </p:spTree>
    <p:extLst>
      <p:ext uri="{BB962C8B-B14F-4D97-AF65-F5344CB8AC3E}">
        <p14:creationId xmlns:p14="http://schemas.microsoft.com/office/powerpoint/2010/main" val="3835932975"/>
      </p:ext>
    </p:extLst>
  </p:cSld>
  <p:clrMapOvr>
    <a:masterClrMapping/>
  </p:clrMapOvr>
  <p:transition spd="slow">
    <p:comb/>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8923D-64B1-6345-AC3E-EF4BFA033A3B}"/>
              </a:ext>
            </a:extLst>
          </p:cNvPr>
          <p:cNvSpPr>
            <a:spLocks noGrp="1"/>
          </p:cNvSpPr>
          <p:nvPr>
            <p:ph type="title"/>
          </p:nvPr>
        </p:nvSpPr>
        <p:spPr>
          <a:xfrm>
            <a:off x="199571" y="463322"/>
            <a:ext cx="11792857" cy="2778199"/>
          </a:xfrm>
        </p:spPr>
        <p:txBody>
          <a:bodyPr vert="horz" lIns="91440" tIns="45720" rIns="91440" bIns="45720" rtlCol="0" anchor="ctr">
            <a:normAutofit fontScale="90000"/>
          </a:bodyPr>
          <a:lstStyle/>
          <a:p>
            <a:r>
              <a:rPr lang="en-IN" b="1">
                <a:solidFill>
                  <a:srgbClr val="333333"/>
                </a:solidFill>
                <a:latin typeface="Factoria"/>
              </a:rPr>
              <a:t>39. In December 2021, who among the following has been chosen for ‘Asom Bhaibav’ award by the Assam government?</a:t>
            </a:r>
            <a:br>
              <a:rPr lang="en-IN" b="1">
                <a:solidFill>
                  <a:srgbClr val="333333"/>
                </a:solidFill>
                <a:latin typeface="Factoria"/>
              </a:rPr>
            </a:br>
            <a:r>
              <a:rPr lang="en-IN" b="1">
                <a:solidFill>
                  <a:srgbClr val="333333"/>
                </a:solidFill>
                <a:latin typeface="Factoria"/>
              </a:rPr>
              <a:t>दिसंबर 2021 में, असम सरकार द्वारा निम्नलिखित में से किसे ‘असम भाईव’ पुरस्कार के लिए चुना गया है?</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11E52BC7-BF44-6140-B9EE-93C6FA2FFCE5}"/>
              </a:ext>
            </a:extLst>
          </p:cNvPr>
          <p:cNvSpPr>
            <a:spLocks noGrp="1"/>
          </p:cNvSpPr>
          <p:nvPr>
            <p:ph idx="1"/>
          </p:nvPr>
        </p:nvSpPr>
        <p:spPr>
          <a:xfrm>
            <a:off x="451152" y="3531810"/>
            <a:ext cx="10515600" cy="2778200"/>
          </a:xfrm>
        </p:spPr>
        <p:txBody>
          <a:bodyPr vert="horz" lIns="91440" tIns="45720" rIns="91440" bIns="45720" rtlCol="0">
            <a:noAutofit/>
          </a:bodyPr>
          <a:lstStyle/>
          <a:p>
            <a:r>
              <a:rPr lang="en-IN" sz="3600" b="1">
                <a:solidFill>
                  <a:srgbClr val="333333"/>
                </a:solidFill>
                <a:latin typeface="Factoria"/>
              </a:rPr>
              <a:t>Gautam Adani (गौतम अदाणी)</a:t>
            </a:r>
          </a:p>
          <a:p>
            <a:r>
              <a:rPr lang="en-IN" sz="3600" b="1">
                <a:solidFill>
                  <a:srgbClr val="333333"/>
                </a:solidFill>
                <a:latin typeface="Factoria"/>
              </a:rPr>
              <a:t>Mukesh Ambani (मुकेश अंबानी)</a:t>
            </a:r>
          </a:p>
          <a:p>
            <a:r>
              <a:rPr lang="en-IN" sz="3600" b="1">
                <a:solidFill>
                  <a:srgbClr val="333333"/>
                </a:solidFill>
                <a:latin typeface="Factoria"/>
              </a:rPr>
              <a:t> Ratan Tata (रतन टाटा) </a:t>
            </a:r>
          </a:p>
          <a:p>
            <a:r>
              <a:rPr lang="en-IN" sz="3600" b="1">
                <a:solidFill>
                  <a:srgbClr val="333333"/>
                </a:solidFill>
                <a:latin typeface="Factoria"/>
              </a:rPr>
              <a:t>Anand Mahindra (आनंद म हिंद्रा)</a:t>
            </a:r>
          </a:p>
        </p:txBody>
      </p:sp>
    </p:spTree>
    <p:extLst>
      <p:ext uri="{BB962C8B-B14F-4D97-AF65-F5344CB8AC3E}">
        <p14:creationId xmlns:p14="http://schemas.microsoft.com/office/powerpoint/2010/main" val="1644531271"/>
      </p:ext>
    </p:extLst>
  </p:cSld>
  <p:clrMapOvr>
    <a:masterClrMapping/>
  </p:clrMapOvr>
  <p:transition spd="slow">
    <p:comb/>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E5F57-676B-414B-9202-462C861F37C3}"/>
              </a:ext>
            </a:extLst>
          </p:cNvPr>
          <p:cNvSpPr>
            <a:spLocks noGrp="1"/>
          </p:cNvSpPr>
          <p:nvPr>
            <p:ph type="title"/>
          </p:nvPr>
        </p:nvSpPr>
        <p:spPr>
          <a:xfrm>
            <a:off x="465666" y="324228"/>
            <a:ext cx="11629571" cy="2602818"/>
          </a:xfrm>
        </p:spPr>
        <p:txBody>
          <a:bodyPr vert="horz" lIns="91440" tIns="45720" rIns="91440" bIns="45720" rtlCol="0" anchor="ctr">
            <a:normAutofit fontScale="90000"/>
          </a:bodyPr>
          <a:lstStyle/>
          <a:p>
            <a:r>
              <a:rPr lang="en-IN" b="1">
                <a:solidFill>
                  <a:srgbClr val="333333"/>
                </a:solidFill>
                <a:latin typeface="Factoria"/>
              </a:rPr>
              <a:t>40. Padma Shri awardee, Vinod Dua passed away in December 2021, He was related to which profession?</a:t>
            </a:r>
            <a:br>
              <a:rPr lang="en-IN" b="1">
                <a:solidFill>
                  <a:srgbClr val="333333"/>
                </a:solidFill>
                <a:latin typeface="Factoria"/>
              </a:rPr>
            </a:br>
            <a:r>
              <a:rPr lang="en-IN" b="1">
                <a:solidFill>
                  <a:srgbClr val="333333"/>
                </a:solidFill>
                <a:latin typeface="Factoria"/>
              </a:rPr>
              <a:t>पद्म श्री पुरस्कार से सम्मानित विनोद दुआ का दिसंबर 2021 में निधन हो गया, वह किस पेशे से संबंधित थे?</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D4088594-046A-104D-A88D-0393509635B8}"/>
              </a:ext>
            </a:extLst>
          </p:cNvPr>
          <p:cNvSpPr>
            <a:spLocks noGrp="1"/>
          </p:cNvSpPr>
          <p:nvPr>
            <p:ph idx="1"/>
          </p:nvPr>
        </p:nvSpPr>
        <p:spPr>
          <a:xfrm>
            <a:off x="632581" y="3429000"/>
            <a:ext cx="10515600" cy="3104772"/>
          </a:xfrm>
        </p:spPr>
        <p:txBody>
          <a:bodyPr vert="horz" lIns="91440" tIns="45720" rIns="91440" bIns="45720" rtlCol="0">
            <a:noAutofit/>
          </a:bodyPr>
          <a:lstStyle/>
          <a:p>
            <a:r>
              <a:rPr lang="en-IN" sz="3600" b="1">
                <a:solidFill>
                  <a:srgbClr val="333333"/>
                </a:solidFill>
                <a:latin typeface="Factoria"/>
              </a:rPr>
              <a:t>(A) Dancer (नर्तकी)</a:t>
            </a:r>
          </a:p>
          <a:p>
            <a:r>
              <a:rPr lang="en-IN" sz="3600" b="1">
                <a:solidFill>
                  <a:srgbClr val="333333"/>
                </a:solidFill>
                <a:latin typeface="Factoria"/>
              </a:rPr>
              <a:t>(B) Journalist (पत्रकार)</a:t>
            </a:r>
          </a:p>
          <a:p>
            <a:r>
              <a:rPr lang="en-IN" sz="3600" b="1">
                <a:solidFill>
                  <a:srgbClr val="333333"/>
                </a:solidFill>
                <a:latin typeface="Factoria"/>
              </a:rPr>
              <a:t>(C) Actor (अभिनेता)</a:t>
            </a:r>
          </a:p>
          <a:p>
            <a:r>
              <a:rPr lang="en-IN" sz="3600" b="1">
                <a:solidFill>
                  <a:srgbClr val="333333"/>
                </a:solidFill>
                <a:latin typeface="Factoria"/>
              </a:rPr>
              <a:t>(D) Singer (गायक)</a:t>
            </a:r>
          </a:p>
          <a:p>
            <a:endParaRPr lang="en-IN" sz="3600" b="1">
              <a:solidFill>
                <a:srgbClr val="333333"/>
              </a:solidFill>
              <a:latin typeface="Factoria"/>
            </a:endParaRPr>
          </a:p>
          <a:p>
            <a:endParaRPr lang="en-IN" sz="3600" b="1">
              <a:solidFill>
                <a:srgbClr val="333333"/>
              </a:solidFill>
              <a:latin typeface="Factoria"/>
            </a:endParaRPr>
          </a:p>
          <a:p>
            <a:endParaRPr lang="en-IN" sz="3600" b="1">
              <a:solidFill>
                <a:srgbClr val="333333"/>
              </a:solidFill>
              <a:latin typeface="Factoria"/>
            </a:endParaRPr>
          </a:p>
          <a:p>
            <a:endParaRPr lang="en-IN" sz="3600" b="1">
              <a:solidFill>
                <a:srgbClr val="333333"/>
              </a:solidFill>
              <a:latin typeface="Factoria"/>
            </a:endParaRPr>
          </a:p>
          <a:p>
            <a:endParaRPr lang="en-IN" sz="3600" b="1">
              <a:solidFill>
                <a:srgbClr val="333333"/>
              </a:solidFill>
              <a:latin typeface="Factoria"/>
            </a:endParaRPr>
          </a:p>
          <a:p>
            <a:endParaRPr lang="en-IN" sz="3600" b="1">
              <a:solidFill>
                <a:srgbClr val="333333"/>
              </a:solidFill>
              <a:latin typeface="Factoria"/>
            </a:endParaRPr>
          </a:p>
          <a:p>
            <a:endParaRPr lang="en-IN" sz="3600" b="1">
              <a:solidFill>
                <a:srgbClr val="333333"/>
              </a:solidFill>
              <a:latin typeface="Factoria"/>
            </a:endParaRPr>
          </a:p>
          <a:p>
            <a:endParaRPr lang="en-IN" sz="3600" b="1">
              <a:solidFill>
                <a:srgbClr val="333333"/>
              </a:solidFill>
              <a:latin typeface="Factoria"/>
            </a:endParaRPr>
          </a:p>
          <a:p>
            <a:endParaRPr lang="en-IN" sz="3600" b="1">
              <a:solidFill>
                <a:srgbClr val="333333"/>
              </a:solidFill>
              <a:latin typeface="Factoria"/>
            </a:endParaRPr>
          </a:p>
          <a:p>
            <a:endParaRPr lang="en-IN" sz="3600" b="1">
              <a:solidFill>
                <a:srgbClr val="333333"/>
              </a:solidFill>
              <a:latin typeface="Factoria"/>
            </a:endParaRPr>
          </a:p>
          <a:p>
            <a:endParaRPr lang="en-IN" sz="3600" b="1">
              <a:solidFill>
                <a:srgbClr val="333333"/>
              </a:solidFill>
              <a:latin typeface="Factoria"/>
            </a:endParaRPr>
          </a:p>
          <a:p>
            <a:endParaRPr lang="en-IN" sz="3600" b="1">
              <a:solidFill>
                <a:srgbClr val="333333"/>
              </a:solidFill>
              <a:latin typeface="Factoria"/>
            </a:endParaRPr>
          </a:p>
          <a:p>
            <a:endParaRPr lang="en-IN" sz="3600" b="1">
              <a:solidFill>
                <a:srgbClr val="333333"/>
              </a:solidFill>
              <a:latin typeface="Factoria"/>
            </a:endParaRPr>
          </a:p>
          <a:p>
            <a:endParaRPr lang="en-US" sz="3600" b="1">
              <a:solidFill>
                <a:srgbClr val="333333"/>
              </a:solidFill>
              <a:latin typeface="Factoria"/>
            </a:endParaRPr>
          </a:p>
        </p:txBody>
      </p:sp>
    </p:spTree>
    <p:extLst>
      <p:ext uri="{BB962C8B-B14F-4D97-AF65-F5344CB8AC3E}">
        <p14:creationId xmlns:p14="http://schemas.microsoft.com/office/powerpoint/2010/main" val="846921279"/>
      </p:ext>
    </p:extLst>
  </p:cSld>
  <p:clrMapOvr>
    <a:masterClrMapping/>
  </p:clrMapOvr>
  <p:transition spd="slow">
    <p:comb/>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F9474-B6C4-1A41-AEA4-CAF1885C4BFA}"/>
              </a:ext>
            </a:extLst>
          </p:cNvPr>
          <p:cNvSpPr>
            <a:spLocks noGrp="1"/>
          </p:cNvSpPr>
          <p:nvPr>
            <p:ph type="title"/>
          </p:nvPr>
        </p:nvSpPr>
        <p:spPr/>
        <p:txBody>
          <a:bodyPr vert="horz" lIns="91440" tIns="45720" rIns="91440" bIns="45720" rtlCol="0" anchor="ctr">
            <a:normAutofit fontScale="90000"/>
          </a:bodyPr>
          <a:lstStyle/>
          <a:p>
            <a:r>
              <a:rPr lang="en-IN" b="1">
                <a:solidFill>
                  <a:srgbClr val="333333"/>
                </a:solidFill>
                <a:latin typeface="Factoria"/>
              </a:rPr>
              <a:t>41. Identify this musical instrument.(इस वाद्य यंत्र को पहचानिए।)</a:t>
            </a:r>
            <a:endParaRPr lang="en-US" b="1">
              <a:solidFill>
                <a:srgbClr val="333333"/>
              </a:solidFill>
              <a:latin typeface="Factoria"/>
            </a:endParaRPr>
          </a:p>
        </p:txBody>
      </p:sp>
      <p:pic>
        <p:nvPicPr>
          <p:cNvPr id="4" name="flute Instrument Music.mp3">
            <a:hlinkClick r:id="" action="ppaction://media"/>
            <a:extLst>
              <a:ext uri="{FF2B5EF4-FFF2-40B4-BE49-F238E27FC236}">
                <a16:creationId xmlns:a16="http://schemas.microsoft.com/office/drawing/2014/main" id="{FE2175AB-D035-9E4B-AE5D-B16538204BE0}"/>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4459288" y="3129756"/>
            <a:ext cx="2911475" cy="2911475"/>
          </a:xfrm>
        </p:spPr>
      </p:pic>
    </p:spTree>
    <p:extLst>
      <p:ext uri="{BB962C8B-B14F-4D97-AF65-F5344CB8AC3E}">
        <p14:creationId xmlns:p14="http://schemas.microsoft.com/office/powerpoint/2010/main" val="126935406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54921-930A-4223-9DB1-24901D3AD4FB}"/>
              </a:ext>
            </a:extLst>
          </p:cNvPr>
          <p:cNvSpPr>
            <a:spLocks noGrp="1"/>
          </p:cNvSpPr>
          <p:nvPr>
            <p:ph type="ctrTitle"/>
          </p:nvPr>
        </p:nvSpPr>
        <p:spPr/>
        <p:txBody>
          <a:bodyPr/>
          <a:lstStyle/>
          <a:p>
            <a:r>
              <a:rPr lang="en-IN" dirty="0"/>
              <a:t>  </a:t>
            </a:r>
          </a:p>
        </p:txBody>
      </p:sp>
      <p:sp>
        <p:nvSpPr>
          <p:cNvPr id="3" name="Subtitle 2">
            <a:extLst>
              <a:ext uri="{FF2B5EF4-FFF2-40B4-BE49-F238E27FC236}">
                <a16:creationId xmlns:a16="http://schemas.microsoft.com/office/drawing/2014/main" id="{1F8CF6F7-B2BD-4BED-A4EA-C5C00986EF0D}"/>
              </a:ext>
            </a:extLst>
          </p:cNvPr>
          <p:cNvSpPr>
            <a:spLocks noGrp="1"/>
          </p:cNvSpPr>
          <p:nvPr>
            <p:ph type="subTitle" idx="1"/>
          </p:nvPr>
        </p:nvSpPr>
        <p:spPr/>
        <p:txBody>
          <a:bodyPr/>
          <a:lstStyle/>
          <a:p>
            <a:endParaRPr lang="en-IN" dirty="0"/>
          </a:p>
        </p:txBody>
      </p:sp>
      <p:sp>
        <p:nvSpPr>
          <p:cNvPr id="4" name="Rectangle 3">
            <a:extLst>
              <a:ext uri="{FF2B5EF4-FFF2-40B4-BE49-F238E27FC236}">
                <a16:creationId xmlns:a16="http://schemas.microsoft.com/office/drawing/2014/main" id="{0F3C6029-B079-4C0E-93CF-146366FC582D}"/>
              </a:ext>
            </a:extLst>
          </p:cNvPr>
          <p:cNvSpPr/>
          <p:nvPr/>
        </p:nvSpPr>
        <p:spPr>
          <a:xfrm>
            <a:off x="1876424" y="2316163"/>
            <a:ext cx="8265404"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normalizeH="0" baseline="0" noProof="0" dirty="0">
                <a:ln w="10160">
                  <a:solidFill>
                    <a:srgbClr val="00B0F0"/>
                  </a:solidFill>
                  <a:prstDash val="solid"/>
                </a:ln>
                <a:solidFill>
                  <a:srgbClr val="FFFFFF"/>
                </a:solidFill>
                <a:effectLst>
                  <a:outerShdw blurRad="38100" dist="22860" dir="5400000" algn="tl" rotWithShape="0">
                    <a:srgbClr val="000000">
                      <a:alpha val="30000"/>
                    </a:srgbClr>
                  </a:outerShdw>
                </a:effectLst>
                <a:uLnTx/>
                <a:uFillTx/>
                <a:latin typeface="Century Gothic" panose="020B0502020202020204"/>
                <a:ea typeface="+mn-ea"/>
                <a:cs typeface="+mn-cs"/>
              </a:rPr>
              <a:t>Audio-Visual Round</a:t>
            </a:r>
          </a:p>
        </p:txBody>
      </p:sp>
    </p:spTree>
    <p:extLst>
      <p:ext uri="{BB962C8B-B14F-4D97-AF65-F5344CB8AC3E}">
        <p14:creationId xmlns:p14="http://schemas.microsoft.com/office/powerpoint/2010/main" val="1826159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0ED4C-8A50-1A47-9521-F71AA4520129}"/>
              </a:ext>
            </a:extLst>
          </p:cNvPr>
          <p:cNvSpPr>
            <a:spLocks noGrp="1"/>
          </p:cNvSpPr>
          <p:nvPr>
            <p:ph type="title"/>
          </p:nvPr>
        </p:nvSpPr>
        <p:spPr/>
        <p:txBody>
          <a:bodyPr vert="horz" lIns="91440" tIns="45720" rIns="91440" bIns="45720" rtlCol="0" anchor="ctr">
            <a:normAutofit fontScale="90000"/>
          </a:bodyPr>
          <a:lstStyle/>
          <a:p>
            <a:r>
              <a:rPr lang="en-IN" b="1">
                <a:solidFill>
                  <a:srgbClr val="333333"/>
                </a:solidFill>
                <a:latin typeface="Factoria"/>
              </a:rPr>
              <a:t>42 . Name the singer as well as the film.(फिल्म के साथ-साथ गायक का नाम भी बताएं)</a:t>
            </a:r>
            <a:endParaRPr lang="en-US" b="1">
              <a:solidFill>
                <a:srgbClr val="333333"/>
              </a:solidFill>
              <a:latin typeface="Factoria"/>
            </a:endParaRPr>
          </a:p>
        </p:txBody>
      </p:sp>
      <p:pic>
        <p:nvPicPr>
          <p:cNvPr id="4" name="Kashmir Ki Kali.mp3">
            <a:hlinkClick r:id="" action="ppaction://media"/>
            <a:extLst>
              <a:ext uri="{FF2B5EF4-FFF2-40B4-BE49-F238E27FC236}">
                <a16:creationId xmlns:a16="http://schemas.microsoft.com/office/drawing/2014/main" id="{3988A105-FA44-CC45-AECE-477AFD05FC44}"/>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3171296" y="2802392"/>
            <a:ext cx="2791656" cy="2791656"/>
          </a:xfrm>
        </p:spPr>
      </p:pic>
    </p:spTree>
    <p:extLst>
      <p:ext uri="{BB962C8B-B14F-4D97-AF65-F5344CB8AC3E}">
        <p14:creationId xmlns:p14="http://schemas.microsoft.com/office/powerpoint/2010/main" val="38062077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0D53E-1E4A-EA43-B6E5-E8D9149D3DAD}"/>
              </a:ext>
            </a:extLst>
          </p:cNvPr>
          <p:cNvSpPr>
            <a:spLocks noGrp="1"/>
          </p:cNvSpPr>
          <p:nvPr>
            <p:ph type="title"/>
          </p:nvPr>
        </p:nvSpPr>
        <p:spPr/>
        <p:txBody>
          <a:bodyPr vert="horz" lIns="91440" tIns="45720" rIns="91440" bIns="45720" rtlCol="0" anchor="ctr">
            <a:normAutofit fontScale="90000"/>
          </a:bodyPr>
          <a:lstStyle/>
          <a:p>
            <a:r>
              <a:rPr lang="en-IN" b="1">
                <a:solidFill>
                  <a:srgbClr val="333333"/>
                </a:solidFill>
                <a:latin typeface="Factoria"/>
              </a:rPr>
              <a:t>43 Identify the product related to it. (इससे संबंधित उत्पाद की पहचान करें)</a:t>
            </a:r>
            <a:endParaRPr lang="en-US" b="1">
              <a:solidFill>
                <a:srgbClr val="333333"/>
              </a:solidFill>
              <a:latin typeface="Factoria"/>
            </a:endParaRPr>
          </a:p>
        </p:txBody>
      </p:sp>
      <p:pic>
        <p:nvPicPr>
          <p:cNvPr id="4" name="Kuch Khaas Hai ! Cadbury Dairy Milk Ad ! Hindi ! Song.mp3">
            <a:hlinkClick r:id="" action="ppaction://media"/>
            <a:extLst>
              <a:ext uri="{FF2B5EF4-FFF2-40B4-BE49-F238E27FC236}">
                <a16:creationId xmlns:a16="http://schemas.microsoft.com/office/drawing/2014/main" id="{63931599-65D3-704E-8DCA-453541D1D204}"/>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5106988" y="2790825"/>
            <a:ext cx="2416175" cy="2416175"/>
          </a:xfrm>
        </p:spPr>
      </p:pic>
    </p:spTree>
    <p:extLst>
      <p:ext uri="{BB962C8B-B14F-4D97-AF65-F5344CB8AC3E}">
        <p14:creationId xmlns:p14="http://schemas.microsoft.com/office/powerpoint/2010/main" val="378979637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C8B05-6788-7846-A5B5-37DF4C00BC32}"/>
              </a:ext>
            </a:extLst>
          </p:cNvPr>
          <p:cNvSpPr>
            <a:spLocks noGrp="1"/>
          </p:cNvSpPr>
          <p:nvPr>
            <p:ph type="title"/>
          </p:nvPr>
        </p:nvSpPr>
        <p:spPr/>
        <p:txBody>
          <a:bodyPr vert="horz" lIns="91440" tIns="45720" rIns="91440" bIns="45720" rtlCol="0" anchor="ctr">
            <a:normAutofit fontScale="90000"/>
          </a:bodyPr>
          <a:lstStyle/>
          <a:p>
            <a:r>
              <a:rPr lang="en-IN" b="1">
                <a:solidFill>
                  <a:srgbClr val="333333"/>
                </a:solidFill>
                <a:latin typeface="Factoria"/>
              </a:rPr>
              <a:t>44. Name the animal. (जानवर का नाम बताइए।)</a:t>
            </a:r>
            <a:endParaRPr lang="en-US" b="1">
              <a:solidFill>
                <a:srgbClr val="333333"/>
              </a:solidFill>
              <a:latin typeface="Factoria"/>
            </a:endParaRPr>
          </a:p>
        </p:txBody>
      </p:sp>
      <p:pic>
        <p:nvPicPr>
          <p:cNvPr id="4" name="Camel.mp3">
            <a:hlinkClick r:id="" action="ppaction://media"/>
            <a:extLst>
              <a:ext uri="{FF2B5EF4-FFF2-40B4-BE49-F238E27FC236}">
                <a16:creationId xmlns:a16="http://schemas.microsoft.com/office/drawing/2014/main" id="{574A809E-5B29-4F48-A63A-1EEE318F12C4}"/>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3326191" y="3128963"/>
            <a:ext cx="3471333" cy="3471333"/>
          </a:xfrm>
        </p:spPr>
      </p:pic>
    </p:spTree>
    <p:extLst>
      <p:ext uri="{BB962C8B-B14F-4D97-AF65-F5344CB8AC3E}">
        <p14:creationId xmlns:p14="http://schemas.microsoft.com/office/powerpoint/2010/main" val="6814308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753FC-FD77-524D-96D7-3AAC95239B18}"/>
              </a:ext>
            </a:extLst>
          </p:cNvPr>
          <p:cNvSpPr>
            <a:spLocks noGrp="1"/>
          </p:cNvSpPr>
          <p:nvPr>
            <p:ph type="title"/>
          </p:nvPr>
        </p:nvSpPr>
        <p:spPr>
          <a:xfrm>
            <a:off x="1295402" y="353180"/>
            <a:ext cx="9601196" cy="1303867"/>
          </a:xfrm>
        </p:spPr>
        <p:txBody>
          <a:bodyPr vert="horz" lIns="91440" tIns="45720" rIns="91440" bIns="45720" rtlCol="0" anchor="ctr">
            <a:normAutofit fontScale="90000"/>
          </a:bodyPr>
          <a:lstStyle/>
          <a:p>
            <a:r>
              <a:rPr lang="en-IN" b="1">
                <a:solidFill>
                  <a:srgbClr val="333333"/>
                </a:solidFill>
                <a:latin typeface="Factoria"/>
              </a:rPr>
              <a:t>4.Cell is a device which</a:t>
            </a:r>
            <a:br>
              <a:rPr lang="en-IN" b="1">
                <a:solidFill>
                  <a:srgbClr val="333333"/>
                </a:solidFill>
                <a:latin typeface="Factoria"/>
              </a:rPr>
            </a:br>
            <a:r>
              <a:rPr lang="en-IN" b="1">
                <a:solidFill>
                  <a:srgbClr val="333333"/>
                </a:solidFill>
                <a:latin typeface="Factoria"/>
              </a:rPr>
              <a:t>सेल एक ऐसा उपकरण है जो</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C5576E79-26C9-9A4F-90CA-B951A780A248}"/>
              </a:ext>
            </a:extLst>
          </p:cNvPr>
          <p:cNvSpPr>
            <a:spLocks noGrp="1"/>
          </p:cNvSpPr>
          <p:nvPr>
            <p:ph idx="1"/>
          </p:nvPr>
        </p:nvSpPr>
        <p:spPr>
          <a:xfrm>
            <a:off x="753837" y="1814286"/>
            <a:ext cx="10301212" cy="4451047"/>
          </a:xfrm>
        </p:spPr>
        <p:txBody>
          <a:bodyPr vert="horz" lIns="91440" tIns="45720" rIns="91440" bIns="45720" rtlCol="0">
            <a:normAutofit/>
          </a:bodyPr>
          <a:lstStyle/>
          <a:p>
            <a:r>
              <a:rPr lang="en-IN" sz="3600" b="1">
                <a:solidFill>
                  <a:srgbClr val="333333"/>
                </a:solidFill>
                <a:latin typeface="Factoria"/>
              </a:rPr>
              <a:t>(A) converts chemical energy into electrical energy (रासायनिक उर्जा को विद्युत उर्जा में परिवर्तित करता है)</a:t>
            </a:r>
          </a:p>
          <a:p>
            <a:r>
              <a:rPr lang="en-IN" sz="3600" b="1">
                <a:solidFill>
                  <a:srgbClr val="333333"/>
                </a:solidFill>
                <a:latin typeface="Factoria"/>
              </a:rPr>
              <a:t>(B) electrical energy into light energy (विद्युत ऊर्जा प्रकाश ऊर्जा में)</a:t>
            </a:r>
          </a:p>
          <a:p>
            <a:r>
              <a:rPr lang="en-IN" sz="3600" b="1">
                <a:solidFill>
                  <a:srgbClr val="333333"/>
                </a:solidFill>
                <a:latin typeface="Factoria"/>
              </a:rPr>
              <a:t> (C) electrical energy into magnetic energy (विद्युत ऊर्जा चुंबकीय ऊर्जा में)</a:t>
            </a:r>
          </a:p>
          <a:p>
            <a:r>
              <a:rPr lang="en-IN" sz="3600" b="1">
                <a:solidFill>
                  <a:srgbClr val="333333"/>
                </a:solidFill>
                <a:latin typeface="Factoria"/>
              </a:rPr>
              <a:t>(D) None of these (इनमें से कोई नहीं)</a:t>
            </a:r>
          </a:p>
          <a:p>
            <a:endParaRPr lang="en-US" sz="3600" b="1">
              <a:solidFill>
                <a:srgbClr val="333333"/>
              </a:solidFill>
              <a:latin typeface="Factoria"/>
            </a:endParaRPr>
          </a:p>
        </p:txBody>
      </p:sp>
    </p:spTree>
    <p:extLst>
      <p:ext uri="{BB962C8B-B14F-4D97-AF65-F5344CB8AC3E}">
        <p14:creationId xmlns:p14="http://schemas.microsoft.com/office/powerpoint/2010/main" val="2488236799"/>
      </p:ext>
    </p:extLst>
  </p:cSld>
  <p:clrMapOvr>
    <a:masterClrMapping/>
  </p:clrMapOvr>
  <p:transition spd="slow">
    <p:comb/>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3B764-193D-A244-909C-755B08F29E06}"/>
              </a:ext>
            </a:extLst>
          </p:cNvPr>
          <p:cNvSpPr>
            <a:spLocks noGrp="1"/>
          </p:cNvSpPr>
          <p:nvPr>
            <p:ph type="title"/>
          </p:nvPr>
        </p:nvSpPr>
        <p:spPr/>
        <p:txBody>
          <a:bodyPr vert="horz" lIns="91440" tIns="45720" rIns="91440" bIns="45720" rtlCol="0" anchor="ctr">
            <a:normAutofit fontScale="90000"/>
          </a:bodyPr>
          <a:lstStyle/>
          <a:p>
            <a:r>
              <a:rPr lang="en-IN" b="1">
                <a:solidFill>
                  <a:srgbClr val="333333"/>
                </a:solidFill>
                <a:latin typeface="Factoria"/>
              </a:rPr>
              <a:t>45. Name the singer as well as the film.(फिल्म के साथ-साथ गायक का नाम भी बताएं)</a:t>
            </a:r>
            <a:endParaRPr lang="en-US" b="1">
              <a:solidFill>
                <a:srgbClr val="333333"/>
              </a:solidFill>
              <a:latin typeface="Factoria"/>
            </a:endParaRPr>
          </a:p>
        </p:txBody>
      </p:sp>
      <p:pic>
        <p:nvPicPr>
          <p:cNvPr id="4" name="3 Idiots.mp3">
            <a:hlinkClick r:id="" action="ppaction://media"/>
            <a:extLst>
              <a:ext uri="{FF2B5EF4-FFF2-40B4-BE49-F238E27FC236}">
                <a16:creationId xmlns:a16="http://schemas.microsoft.com/office/drawing/2014/main" id="{52570BB2-C045-9240-BAF5-B9C3B15C405A}"/>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5040313" y="2930525"/>
            <a:ext cx="3600450" cy="3600450"/>
          </a:xfrm>
        </p:spPr>
      </p:pic>
    </p:spTree>
    <p:extLst>
      <p:ext uri="{BB962C8B-B14F-4D97-AF65-F5344CB8AC3E}">
        <p14:creationId xmlns:p14="http://schemas.microsoft.com/office/powerpoint/2010/main" val="338802076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E71D7-96DC-CB44-B144-839297BAE723}"/>
              </a:ext>
            </a:extLst>
          </p:cNvPr>
          <p:cNvSpPr>
            <a:spLocks noGrp="1"/>
          </p:cNvSpPr>
          <p:nvPr>
            <p:ph type="title"/>
          </p:nvPr>
        </p:nvSpPr>
        <p:spPr/>
        <p:txBody>
          <a:bodyPr vert="horz" lIns="91440" tIns="45720" rIns="91440" bIns="45720" rtlCol="0" anchor="ctr">
            <a:normAutofit fontScale="90000"/>
          </a:bodyPr>
          <a:lstStyle/>
          <a:p>
            <a:r>
              <a:rPr lang="en-IN" b="1">
                <a:solidFill>
                  <a:srgbClr val="333333"/>
                </a:solidFill>
                <a:latin typeface="Factoria"/>
              </a:rPr>
              <a:t>46. Name the tv serial related to this audio. (इस ऑडियो से जुड़े टीवी सीरियल का नाम बताइए।)</a:t>
            </a:r>
            <a:endParaRPr lang="en-US" b="1">
              <a:solidFill>
                <a:srgbClr val="333333"/>
              </a:solidFill>
              <a:latin typeface="Factoria"/>
            </a:endParaRPr>
          </a:p>
        </p:txBody>
      </p:sp>
      <p:pic>
        <p:nvPicPr>
          <p:cNvPr id="4" name="Kbc Clock.mp3">
            <a:hlinkClick r:id="" action="ppaction://media"/>
            <a:extLst>
              <a:ext uri="{FF2B5EF4-FFF2-40B4-BE49-F238E27FC236}">
                <a16:creationId xmlns:a16="http://schemas.microsoft.com/office/drawing/2014/main" id="{2D68B8A0-2C94-7047-932C-3615AB7BA28F}"/>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4845050" y="3128963"/>
            <a:ext cx="3421062" cy="3421062"/>
          </a:xfrm>
        </p:spPr>
      </p:pic>
    </p:spTree>
    <p:extLst>
      <p:ext uri="{BB962C8B-B14F-4D97-AF65-F5344CB8AC3E}">
        <p14:creationId xmlns:p14="http://schemas.microsoft.com/office/powerpoint/2010/main" val="175817800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42420-87E4-2648-8BEB-B84FBFDE6F57}"/>
              </a:ext>
            </a:extLst>
          </p:cNvPr>
          <p:cNvSpPr>
            <a:spLocks noGrp="1"/>
          </p:cNvSpPr>
          <p:nvPr>
            <p:ph type="title"/>
          </p:nvPr>
        </p:nvSpPr>
        <p:spPr/>
        <p:txBody>
          <a:bodyPr vert="horz" lIns="91440" tIns="45720" rIns="91440" bIns="45720" rtlCol="0" anchor="ctr">
            <a:normAutofit fontScale="90000"/>
          </a:bodyPr>
          <a:lstStyle/>
          <a:p>
            <a:r>
              <a:rPr lang="en-IN" b="1">
                <a:solidFill>
                  <a:srgbClr val="333333"/>
                </a:solidFill>
                <a:latin typeface="Factoria"/>
              </a:rPr>
              <a:t>47. Name the commercial product. (वाणिज्यिक उत्पाद का नाम दें)</a:t>
            </a:r>
            <a:endParaRPr lang="en-US" b="1">
              <a:solidFill>
                <a:srgbClr val="333333"/>
              </a:solidFill>
              <a:latin typeface="Factoria"/>
            </a:endParaRPr>
          </a:p>
        </p:txBody>
      </p:sp>
      <p:pic>
        <p:nvPicPr>
          <p:cNvPr id="4" name="Old Liril Soap Ad Theme Mp3.mp3">
            <a:hlinkClick r:id="" action="ppaction://media"/>
            <a:extLst>
              <a:ext uri="{FF2B5EF4-FFF2-40B4-BE49-F238E27FC236}">
                <a16:creationId xmlns:a16="http://schemas.microsoft.com/office/drawing/2014/main" id="{4B7EC3BC-BDD2-B445-BE76-8DA28C263B48}"/>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4452938" y="3128963"/>
            <a:ext cx="2924175" cy="2924175"/>
          </a:xfrm>
        </p:spPr>
      </p:pic>
    </p:spTree>
    <p:extLst>
      <p:ext uri="{BB962C8B-B14F-4D97-AF65-F5344CB8AC3E}">
        <p14:creationId xmlns:p14="http://schemas.microsoft.com/office/powerpoint/2010/main" val="358398046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01D0-C8C1-884E-BC78-9339CEB83138}"/>
              </a:ext>
            </a:extLst>
          </p:cNvPr>
          <p:cNvSpPr>
            <a:spLocks noGrp="1"/>
          </p:cNvSpPr>
          <p:nvPr>
            <p:ph type="title"/>
          </p:nvPr>
        </p:nvSpPr>
        <p:spPr/>
        <p:txBody>
          <a:bodyPr vert="horz" lIns="91440" tIns="45720" rIns="91440" bIns="45720" rtlCol="0" anchor="ctr">
            <a:normAutofit/>
          </a:bodyPr>
          <a:lstStyle/>
          <a:p>
            <a:r>
              <a:rPr lang="en-IN" b="1">
                <a:solidFill>
                  <a:srgbClr val="333333"/>
                </a:solidFill>
                <a:latin typeface="Factoria"/>
              </a:rPr>
              <a:t>48. Identify the song. (गीत को पहचानें)</a:t>
            </a:r>
            <a:endParaRPr lang="en-US" b="1">
              <a:solidFill>
                <a:srgbClr val="333333"/>
              </a:solidFill>
              <a:latin typeface="Factoria"/>
            </a:endParaRPr>
          </a:p>
        </p:txBody>
      </p:sp>
      <p:pic>
        <p:nvPicPr>
          <p:cNvPr id="5" name="Hai Apna Dil To Awara - Instrumental.mp3">
            <a:hlinkClick r:id="" action="ppaction://media"/>
            <a:extLst>
              <a:ext uri="{FF2B5EF4-FFF2-40B4-BE49-F238E27FC236}">
                <a16:creationId xmlns:a16="http://schemas.microsoft.com/office/drawing/2014/main" id="{DF9F00CD-6C27-F044-BCB2-DCD28F3A84E1}"/>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flipV="1">
            <a:off x="3906762" y="1995712"/>
            <a:ext cx="4995333" cy="3011715"/>
          </a:xfrm>
        </p:spPr>
      </p:pic>
    </p:spTree>
    <p:extLst>
      <p:ext uri="{BB962C8B-B14F-4D97-AF65-F5344CB8AC3E}">
        <p14:creationId xmlns:p14="http://schemas.microsoft.com/office/powerpoint/2010/main" val="48294859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AD54E-5418-1545-9D39-70322B48FB62}"/>
              </a:ext>
            </a:extLst>
          </p:cNvPr>
          <p:cNvSpPr>
            <a:spLocks noGrp="1"/>
          </p:cNvSpPr>
          <p:nvPr>
            <p:ph type="title"/>
          </p:nvPr>
        </p:nvSpPr>
        <p:spPr>
          <a:xfrm>
            <a:off x="838200" y="365125"/>
            <a:ext cx="10482943" cy="2029732"/>
          </a:xfrm>
        </p:spPr>
        <p:txBody>
          <a:bodyPr vert="horz" lIns="91440" tIns="45720" rIns="91440" bIns="45720" rtlCol="0" anchor="ctr">
            <a:normAutofit fontScale="90000"/>
          </a:bodyPr>
          <a:lstStyle/>
          <a:p>
            <a:r>
              <a:rPr lang="en-IN" b="1">
                <a:solidFill>
                  <a:srgbClr val="333333"/>
                </a:solidFill>
                <a:latin typeface="Factoria"/>
              </a:rPr>
              <a:t>49. Name the cartoon serial attached to this audio clip.(इस ऑडियो क्लिप से जुड़े कार्टून सीरियल का नाम बताएं)</a:t>
            </a:r>
            <a:endParaRPr lang="en-US" b="1">
              <a:solidFill>
                <a:srgbClr val="333333"/>
              </a:solidFill>
              <a:latin typeface="Factoria"/>
            </a:endParaRPr>
          </a:p>
        </p:txBody>
      </p:sp>
      <p:pic>
        <p:nvPicPr>
          <p:cNvPr id="4" name="Doraemon.mp3">
            <a:hlinkClick r:id="" action="ppaction://media"/>
            <a:extLst>
              <a:ext uri="{FF2B5EF4-FFF2-40B4-BE49-F238E27FC236}">
                <a16:creationId xmlns:a16="http://schemas.microsoft.com/office/drawing/2014/main" id="{29A28576-F449-5449-B862-B7EE29B59A2C}"/>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4433888" y="3128963"/>
            <a:ext cx="3300412" cy="3300412"/>
          </a:xfrm>
        </p:spPr>
      </p:pic>
    </p:spTree>
    <p:extLst>
      <p:ext uri="{BB962C8B-B14F-4D97-AF65-F5344CB8AC3E}">
        <p14:creationId xmlns:p14="http://schemas.microsoft.com/office/powerpoint/2010/main" val="57467415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6AC8-0B31-7D4D-A343-E8C202978CC3}"/>
              </a:ext>
            </a:extLst>
          </p:cNvPr>
          <p:cNvSpPr>
            <a:spLocks noGrp="1"/>
          </p:cNvSpPr>
          <p:nvPr>
            <p:ph type="title"/>
          </p:nvPr>
        </p:nvSpPr>
        <p:spPr/>
        <p:txBody>
          <a:bodyPr vert="horz" lIns="91440" tIns="45720" rIns="91440" bIns="45720" rtlCol="0" anchor="ctr">
            <a:normAutofit/>
          </a:bodyPr>
          <a:lstStyle/>
          <a:p>
            <a:r>
              <a:rPr lang="en-IN" b="1">
                <a:solidFill>
                  <a:srgbClr val="333333"/>
                </a:solidFill>
                <a:latin typeface="Factoria"/>
              </a:rPr>
              <a:t>50. Identify the bird . (पक्षी को पहचानें)</a:t>
            </a:r>
            <a:endParaRPr lang="en-US" b="1">
              <a:solidFill>
                <a:srgbClr val="333333"/>
              </a:solidFill>
              <a:latin typeface="Factoria"/>
            </a:endParaRPr>
          </a:p>
        </p:txBody>
      </p:sp>
      <p:pic>
        <p:nvPicPr>
          <p:cNvPr id="4" name="Eagle.mp3">
            <a:hlinkClick r:id="" action="ppaction://media"/>
            <a:extLst>
              <a:ext uri="{FF2B5EF4-FFF2-40B4-BE49-F238E27FC236}">
                <a16:creationId xmlns:a16="http://schemas.microsoft.com/office/drawing/2014/main" id="{05307CDA-CE9F-8A41-AA6C-1C31BC730D62}"/>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4899025" y="2790825"/>
            <a:ext cx="2900363" cy="2900363"/>
          </a:xfrm>
        </p:spPr>
      </p:pic>
    </p:spTree>
    <p:extLst>
      <p:ext uri="{BB962C8B-B14F-4D97-AF65-F5344CB8AC3E}">
        <p14:creationId xmlns:p14="http://schemas.microsoft.com/office/powerpoint/2010/main" val="172030719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CF110-1221-5645-9007-E114B3A44DF3}"/>
              </a:ext>
            </a:extLst>
          </p:cNvPr>
          <p:cNvSpPr>
            <a:spLocks noGrp="1"/>
          </p:cNvSpPr>
          <p:nvPr>
            <p:ph type="title"/>
          </p:nvPr>
        </p:nvSpPr>
        <p:spPr>
          <a:xfrm>
            <a:off x="387048" y="429380"/>
            <a:ext cx="11804952" cy="2709334"/>
          </a:xfrm>
        </p:spPr>
        <p:txBody>
          <a:bodyPr vert="horz" lIns="91440" tIns="45720" rIns="91440" bIns="45720" rtlCol="0" anchor="ctr">
            <a:normAutofit fontScale="90000"/>
          </a:bodyPr>
          <a:lstStyle/>
          <a:p>
            <a:r>
              <a:rPr lang="en-IN" b="1">
                <a:solidFill>
                  <a:srgbClr val="333333"/>
                </a:solidFill>
                <a:latin typeface="Factoria"/>
              </a:rPr>
              <a:t>51.What is the name of this extinct flightless bird, which was endemic to the island of Mauritius in the Indian Ocean?</a:t>
            </a:r>
            <a:br>
              <a:rPr lang="en-IN" b="1">
                <a:solidFill>
                  <a:srgbClr val="333333"/>
                </a:solidFill>
                <a:latin typeface="Factoria"/>
              </a:rPr>
            </a:br>
            <a:r>
              <a:rPr lang="en-IN" b="1">
                <a:solidFill>
                  <a:srgbClr val="333333"/>
                </a:solidFill>
                <a:latin typeface="Factoria"/>
              </a:rPr>
              <a:t>इस विलुप्त उड़ान रहित पक्षी का नाम क्या है, जो हिंद महासागर में मॉरीशस द्वीप के लिए स्थानिक था?</a:t>
            </a:r>
            <a:endParaRPr lang="en-US" b="1">
              <a:solidFill>
                <a:srgbClr val="333333"/>
              </a:solidFill>
              <a:latin typeface="Factoria"/>
            </a:endParaRPr>
          </a:p>
        </p:txBody>
      </p:sp>
      <p:pic>
        <p:nvPicPr>
          <p:cNvPr id="4" name="Picture 4">
            <a:extLst>
              <a:ext uri="{FF2B5EF4-FFF2-40B4-BE49-F238E27FC236}">
                <a16:creationId xmlns:a16="http://schemas.microsoft.com/office/drawing/2014/main" id="{AA17B8E8-9196-324D-ABCD-606A8D50EA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952" y="3429000"/>
            <a:ext cx="10184191" cy="2993571"/>
          </a:xfrm>
        </p:spPr>
      </p:pic>
    </p:spTree>
    <p:extLst>
      <p:ext uri="{BB962C8B-B14F-4D97-AF65-F5344CB8AC3E}">
        <p14:creationId xmlns:p14="http://schemas.microsoft.com/office/powerpoint/2010/main" val="3052566668"/>
      </p:ext>
    </p:extLst>
  </p:cSld>
  <p:clrMapOvr>
    <a:masterClrMapping/>
  </p:clrMapOvr>
  <p:transition spd="slow">
    <p:comb/>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C7826-315E-7547-9C6D-E62F4F245412}"/>
              </a:ext>
            </a:extLst>
          </p:cNvPr>
          <p:cNvSpPr>
            <a:spLocks noGrp="1"/>
          </p:cNvSpPr>
          <p:nvPr>
            <p:ph type="title"/>
          </p:nvPr>
        </p:nvSpPr>
        <p:spPr>
          <a:xfrm>
            <a:off x="338666" y="362857"/>
            <a:ext cx="11514666" cy="2092477"/>
          </a:xfrm>
        </p:spPr>
        <p:txBody>
          <a:bodyPr vert="horz" lIns="91440" tIns="45720" rIns="91440" bIns="45720" rtlCol="0" anchor="ctr">
            <a:normAutofit fontScale="90000"/>
          </a:bodyPr>
          <a:lstStyle/>
          <a:p>
            <a:r>
              <a:rPr lang="en-IN" b="1">
                <a:solidFill>
                  <a:srgbClr val="333333"/>
                </a:solidFill>
                <a:latin typeface="Factoria"/>
              </a:rPr>
              <a:t>52. This picture reminds you of which famous movie series?</a:t>
            </a:r>
            <a:br>
              <a:rPr lang="en-IN" b="1">
                <a:solidFill>
                  <a:srgbClr val="333333"/>
                </a:solidFill>
                <a:latin typeface="Factoria"/>
              </a:rPr>
            </a:br>
            <a:r>
              <a:rPr lang="en-IN" b="1">
                <a:solidFill>
                  <a:srgbClr val="333333"/>
                </a:solidFill>
                <a:latin typeface="Factoria"/>
              </a:rPr>
              <a:t>यह तस्वीर आपको किस प्रसिद्ध फिल्म श्रृंखला की याद दिलाती है?</a:t>
            </a:r>
            <a:endParaRPr lang="en-US" b="1">
              <a:solidFill>
                <a:srgbClr val="333333"/>
              </a:solidFill>
              <a:latin typeface="Factoria"/>
            </a:endParaRPr>
          </a:p>
        </p:txBody>
      </p:sp>
      <p:pic>
        <p:nvPicPr>
          <p:cNvPr id="4" name="Picture 4">
            <a:extLst>
              <a:ext uri="{FF2B5EF4-FFF2-40B4-BE49-F238E27FC236}">
                <a16:creationId xmlns:a16="http://schemas.microsoft.com/office/drawing/2014/main" id="{6F8D9B56-9755-0047-8F46-E7DE601A5D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9124" y="2103438"/>
            <a:ext cx="5893751" cy="3932237"/>
          </a:xfrm>
        </p:spPr>
      </p:pic>
    </p:spTree>
    <p:extLst>
      <p:ext uri="{BB962C8B-B14F-4D97-AF65-F5344CB8AC3E}">
        <p14:creationId xmlns:p14="http://schemas.microsoft.com/office/powerpoint/2010/main" val="2821602677"/>
      </p:ext>
    </p:extLst>
  </p:cSld>
  <p:clrMapOvr>
    <a:masterClrMapping/>
  </p:clrMapOvr>
  <p:transition spd="slow">
    <p:comb/>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148B-5CB5-DF4F-98D4-C26818A21D01}"/>
              </a:ext>
            </a:extLst>
          </p:cNvPr>
          <p:cNvSpPr>
            <a:spLocks noGrp="1"/>
          </p:cNvSpPr>
          <p:nvPr>
            <p:ph type="title"/>
          </p:nvPr>
        </p:nvSpPr>
        <p:spPr>
          <a:xfrm>
            <a:off x="197454" y="229810"/>
            <a:ext cx="12006642" cy="3429000"/>
          </a:xfrm>
        </p:spPr>
        <p:txBody>
          <a:bodyPr vert="horz" lIns="91440" tIns="45720" rIns="91440" bIns="45720" rtlCol="0" anchor="ctr">
            <a:normAutofit/>
          </a:bodyPr>
          <a:lstStyle/>
          <a:p>
            <a:r>
              <a:rPr lang="en-IN" sz="4000" b="1">
                <a:solidFill>
                  <a:srgbClr val="333333"/>
                </a:solidFill>
                <a:latin typeface="Factoria"/>
              </a:rPr>
              <a:t>53. This lotus shaped building is a multi-performing arts center located in New South Wales, Australia. Can you name the building from the picture?</a:t>
            </a:r>
            <a:br>
              <a:rPr lang="en-IN" sz="4000" b="1">
                <a:solidFill>
                  <a:srgbClr val="333333"/>
                </a:solidFill>
                <a:latin typeface="Factoria"/>
              </a:rPr>
            </a:br>
            <a:r>
              <a:rPr lang="en-IN" sz="4000" b="1">
                <a:solidFill>
                  <a:srgbClr val="333333"/>
                </a:solidFill>
                <a:latin typeface="Factoria"/>
              </a:rPr>
              <a:t>कमल के आकार की यह इमारत ऑस्ट्रेलिया के न्यू साउथ वेल्स में स्थित एक बहु-निष्पादन कला केंद्र है। क्या आप तस्वीर से इमारत का नाम बता सकते हैं?</a:t>
            </a:r>
            <a:endParaRPr lang="en-US" sz="4000" b="1">
              <a:solidFill>
                <a:srgbClr val="333333"/>
              </a:solidFill>
              <a:latin typeface="Factoria"/>
            </a:endParaRPr>
          </a:p>
        </p:txBody>
      </p:sp>
      <p:pic>
        <p:nvPicPr>
          <p:cNvPr id="4" name="Picture 4">
            <a:extLst>
              <a:ext uri="{FF2B5EF4-FFF2-40B4-BE49-F238E27FC236}">
                <a16:creationId xmlns:a16="http://schemas.microsoft.com/office/drawing/2014/main" id="{1A9C8DAF-1EBF-5B40-B3E1-EFC0B7C513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8572" y="3670905"/>
            <a:ext cx="10595428" cy="2921000"/>
          </a:xfrm>
        </p:spPr>
      </p:pic>
    </p:spTree>
    <p:extLst>
      <p:ext uri="{BB962C8B-B14F-4D97-AF65-F5344CB8AC3E}">
        <p14:creationId xmlns:p14="http://schemas.microsoft.com/office/powerpoint/2010/main" val="2388450901"/>
      </p:ext>
    </p:extLst>
  </p:cSld>
  <p:clrMapOvr>
    <a:masterClrMapping/>
  </p:clrMapOvr>
  <p:transition spd="slow">
    <p:comb/>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B18D-FEC4-CE4C-8F5E-DBBC9B95E920}"/>
              </a:ext>
            </a:extLst>
          </p:cNvPr>
          <p:cNvSpPr>
            <a:spLocks noGrp="1"/>
          </p:cNvSpPr>
          <p:nvPr>
            <p:ph type="title"/>
          </p:nvPr>
        </p:nvSpPr>
        <p:spPr>
          <a:xfrm>
            <a:off x="310849" y="183696"/>
            <a:ext cx="11381618" cy="1654780"/>
          </a:xfrm>
        </p:spPr>
        <p:txBody>
          <a:bodyPr vert="horz" lIns="91440" tIns="45720" rIns="91440" bIns="45720" rtlCol="0" anchor="ctr">
            <a:normAutofit fontScale="90000"/>
          </a:bodyPr>
          <a:lstStyle/>
          <a:p>
            <a:r>
              <a:rPr lang="en-IN" b="1">
                <a:solidFill>
                  <a:srgbClr val="333333"/>
                </a:solidFill>
                <a:latin typeface="Factoria"/>
              </a:rPr>
              <a:t>54. What is the approximate value of this mathematical constant?</a:t>
            </a:r>
            <a:br>
              <a:rPr lang="en-IN" b="1">
                <a:solidFill>
                  <a:srgbClr val="333333"/>
                </a:solidFill>
                <a:latin typeface="Factoria"/>
              </a:rPr>
            </a:br>
            <a:r>
              <a:rPr lang="en-IN" b="1">
                <a:solidFill>
                  <a:srgbClr val="333333"/>
                </a:solidFill>
                <a:latin typeface="Factoria"/>
              </a:rPr>
              <a:t>इस गणितीय नियतांक का लगभग मान क्या है?</a:t>
            </a:r>
            <a:endParaRPr lang="en-US" b="1">
              <a:solidFill>
                <a:srgbClr val="333333"/>
              </a:solidFill>
              <a:latin typeface="Factoria"/>
            </a:endParaRPr>
          </a:p>
        </p:txBody>
      </p:sp>
      <p:pic>
        <p:nvPicPr>
          <p:cNvPr id="4" name="Picture 4">
            <a:extLst>
              <a:ext uri="{FF2B5EF4-FFF2-40B4-BE49-F238E27FC236}">
                <a16:creationId xmlns:a16="http://schemas.microsoft.com/office/drawing/2014/main" id="{621D6DA1-525F-ED4C-ACC6-86031853EE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9758" y="2434733"/>
            <a:ext cx="6128052" cy="4054418"/>
          </a:xfrm>
        </p:spPr>
      </p:pic>
    </p:spTree>
    <p:extLst>
      <p:ext uri="{BB962C8B-B14F-4D97-AF65-F5344CB8AC3E}">
        <p14:creationId xmlns:p14="http://schemas.microsoft.com/office/powerpoint/2010/main" val="315400172"/>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1986D-C17D-7F45-923A-17298BF5E043}"/>
              </a:ext>
            </a:extLst>
          </p:cNvPr>
          <p:cNvSpPr>
            <a:spLocks noGrp="1"/>
          </p:cNvSpPr>
          <p:nvPr>
            <p:ph type="title"/>
          </p:nvPr>
        </p:nvSpPr>
        <p:spPr>
          <a:xfrm>
            <a:off x="495906" y="266096"/>
            <a:ext cx="10994570" cy="2189237"/>
          </a:xfrm>
        </p:spPr>
        <p:txBody>
          <a:bodyPr vert="horz" lIns="91440" tIns="45720" rIns="91440" bIns="45720" rtlCol="0" anchor="ctr">
            <a:normAutofit fontScale="90000"/>
          </a:bodyPr>
          <a:lstStyle/>
          <a:p>
            <a:r>
              <a:rPr lang="en-IN" b="1">
                <a:solidFill>
                  <a:srgbClr val="333333"/>
                </a:solidFill>
                <a:latin typeface="Factoria"/>
              </a:rPr>
              <a:t>5. Yeast is used in wine and beer industries because it respires.</a:t>
            </a:r>
            <a:br>
              <a:rPr lang="en-IN" b="1">
                <a:solidFill>
                  <a:srgbClr val="333333"/>
                </a:solidFill>
                <a:latin typeface="Factoria"/>
              </a:rPr>
            </a:br>
            <a:r>
              <a:rPr lang="en-IN" b="1">
                <a:solidFill>
                  <a:srgbClr val="333333"/>
                </a:solidFill>
                <a:latin typeface="Factoria"/>
              </a:rPr>
              <a:t>यीस्ट का उपयोग वाइन और बियर उद्योगों में किया जाता है क्योंकि यह श्वसन करता है</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300027F1-8CCD-0444-BE0A-1261E1E0DA3D}"/>
              </a:ext>
            </a:extLst>
          </p:cNvPr>
          <p:cNvSpPr>
            <a:spLocks noGrp="1"/>
          </p:cNvSpPr>
          <p:nvPr>
            <p:ph idx="1"/>
          </p:nvPr>
        </p:nvSpPr>
        <p:spPr>
          <a:xfrm>
            <a:off x="108855" y="2660951"/>
            <a:ext cx="11925907" cy="3930953"/>
          </a:xfrm>
        </p:spPr>
        <p:txBody>
          <a:bodyPr vert="horz" lIns="91440" tIns="45720" rIns="91440" bIns="45720" rtlCol="0">
            <a:noAutofit/>
          </a:bodyPr>
          <a:lstStyle/>
          <a:p>
            <a:r>
              <a:rPr lang="en-IN" sz="3200" b="1">
                <a:solidFill>
                  <a:srgbClr val="333333"/>
                </a:solidFill>
                <a:latin typeface="Factoria"/>
              </a:rPr>
              <a:t>(A) aerobically producing oxygen (एरोबिक रूप से ऑक्सीजन का उत्पादन)</a:t>
            </a:r>
          </a:p>
          <a:p>
            <a:r>
              <a:rPr lang="en-IN" sz="3200" b="1">
                <a:solidFill>
                  <a:srgbClr val="333333"/>
                </a:solidFill>
                <a:latin typeface="Factoria"/>
              </a:rPr>
              <a:t>(B) aerobically producing alcohol (एरोबिक रूप से अल्कोहल का उत्पादन)
(C) anaerobically producing alcohol (अवायवीय रूप से शराब का उत्पादन)
(D) anaerobically producing CO2 (अवायवीय रूप से CO2 producing का उत्पादन)</a:t>
            </a:r>
          </a:p>
          <a:p>
            <a:endParaRPr lang="en-US" sz="3200" b="1">
              <a:solidFill>
                <a:srgbClr val="333333"/>
              </a:solidFill>
              <a:latin typeface="Factoria"/>
            </a:endParaRPr>
          </a:p>
        </p:txBody>
      </p:sp>
    </p:spTree>
    <p:extLst>
      <p:ext uri="{BB962C8B-B14F-4D97-AF65-F5344CB8AC3E}">
        <p14:creationId xmlns:p14="http://schemas.microsoft.com/office/powerpoint/2010/main" val="2871319371"/>
      </p:ext>
    </p:extLst>
  </p:cSld>
  <p:clrMapOvr>
    <a:masterClrMapping/>
  </p:clrMapOvr>
  <p:transition spd="slow">
    <p:comb/>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B0A3B-C05F-B64A-A3DB-47CCE3489080}"/>
              </a:ext>
            </a:extLst>
          </p:cNvPr>
          <p:cNvSpPr>
            <a:spLocks noGrp="1"/>
          </p:cNvSpPr>
          <p:nvPr>
            <p:ph type="title"/>
          </p:nvPr>
        </p:nvSpPr>
        <p:spPr>
          <a:xfrm>
            <a:off x="254000" y="211666"/>
            <a:ext cx="11938000" cy="3217334"/>
          </a:xfrm>
        </p:spPr>
        <p:txBody>
          <a:bodyPr vert="horz" lIns="91440" tIns="45720" rIns="91440" bIns="45720" rtlCol="0" anchor="ctr">
            <a:noAutofit/>
          </a:bodyPr>
          <a:lstStyle/>
          <a:p>
            <a:r>
              <a:rPr lang="en-IN" sz="4000" b="1">
                <a:solidFill>
                  <a:srgbClr val="333333"/>
                </a:solidFill>
                <a:latin typeface="Factoria"/>
              </a:rPr>
              <a:t>55. Built to protect the country from invaders, this is the only monument in the world that is visible from space. Name the place.</a:t>
            </a:r>
            <a:br>
              <a:rPr lang="en-IN" sz="4000" b="1">
                <a:solidFill>
                  <a:srgbClr val="333333"/>
                </a:solidFill>
                <a:latin typeface="Factoria"/>
              </a:rPr>
            </a:br>
            <a:r>
              <a:rPr lang="en-IN" sz="4000" b="1">
                <a:solidFill>
                  <a:srgbClr val="333333"/>
                </a:solidFill>
                <a:latin typeface="Factoria"/>
              </a:rPr>
              <a:t>देश को आक्रमणकारियों से बचाने के लिए बनाया गया यह दुनिया का एकमात्र स्मारक है जो अंतरिक्ष से दिखाई देता है। जगह का नाम बताइए।</a:t>
            </a:r>
            <a:endParaRPr lang="en-US" sz="4000" b="1">
              <a:solidFill>
                <a:srgbClr val="333333"/>
              </a:solidFill>
              <a:latin typeface="Factoria"/>
            </a:endParaRPr>
          </a:p>
        </p:txBody>
      </p:sp>
      <p:pic>
        <p:nvPicPr>
          <p:cNvPr id="4" name="Picture 4">
            <a:extLst>
              <a:ext uri="{FF2B5EF4-FFF2-40B4-BE49-F238E27FC236}">
                <a16:creationId xmlns:a16="http://schemas.microsoft.com/office/drawing/2014/main" id="{6134E27A-52E0-BA4F-B66C-C1AC6932FC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476" y="3429000"/>
            <a:ext cx="10692191" cy="2969381"/>
          </a:xfrm>
        </p:spPr>
      </p:pic>
    </p:spTree>
    <p:extLst>
      <p:ext uri="{BB962C8B-B14F-4D97-AF65-F5344CB8AC3E}">
        <p14:creationId xmlns:p14="http://schemas.microsoft.com/office/powerpoint/2010/main" val="3885545429"/>
      </p:ext>
    </p:extLst>
  </p:cSld>
  <p:clrMapOvr>
    <a:masterClrMapping/>
  </p:clrMapOvr>
  <p:transition spd="slow">
    <p:comb/>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CA993-A9E3-ED47-A410-1D001F5C6A07}"/>
              </a:ext>
            </a:extLst>
          </p:cNvPr>
          <p:cNvSpPr>
            <a:spLocks noGrp="1"/>
          </p:cNvSpPr>
          <p:nvPr>
            <p:ph type="title"/>
          </p:nvPr>
        </p:nvSpPr>
        <p:spPr>
          <a:xfrm>
            <a:off x="157238" y="362857"/>
            <a:ext cx="12192000" cy="2721427"/>
          </a:xfrm>
        </p:spPr>
        <p:txBody>
          <a:bodyPr vert="horz" lIns="91440" tIns="45720" rIns="91440" bIns="45720" rtlCol="0" anchor="ctr">
            <a:normAutofit fontScale="90000"/>
          </a:bodyPr>
          <a:lstStyle/>
          <a:p>
            <a:r>
              <a:rPr lang="en-IN" b="1">
                <a:solidFill>
                  <a:srgbClr val="333333"/>
                </a:solidFill>
                <a:latin typeface="Factoria"/>
              </a:rPr>
              <a:t>56. The first ever female  to be the Prime Minister of a country. Identify her and tell the name of the country related to her. ( किसी देश की प्रधानमंत्री बनने वाली पहली महिला। उसे पहचानें और उससे जुड़े देश का नाम बताएं)</a:t>
            </a:r>
            <a:endParaRPr lang="en-US" b="1">
              <a:solidFill>
                <a:srgbClr val="333333"/>
              </a:solidFill>
              <a:latin typeface="Factoria"/>
            </a:endParaRPr>
          </a:p>
        </p:txBody>
      </p:sp>
      <p:pic>
        <p:nvPicPr>
          <p:cNvPr id="4" name="Picture 4">
            <a:extLst>
              <a:ext uri="{FF2B5EF4-FFF2-40B4-BE49-F238E27FC236}">
                <a16:creationId xmlns:a16="http://schemas.microsoft.com/office/drawing/2014/main" id="{83AF1D09-8A3C-7D44-87D6-1C64C6ECBC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7344" y="2624667"/>
            <a:ext cx="6990643" cy="3870476"/>
          </a:xfrm>
        </p:spPr>
      </p:pic>
    </p:spTree>
    <p:extLst>
      <p:ext uri="{BB962C8B-B14F-4D97-AF65-F5344CB8AC3E}">
        <p14:creationId xmlns:p14="http://schemas.microsoft.com/office/powerpoint/2010/main" val="593823102"/>
      </p:ext>
    </p:extLst>
  </p:cSld>
  <p:clrMapOvr>
    <a:masterClrMapping/>
  </p:clrMapOvr>
  <p:transition spd="slow">
    <p:comb/>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F253-DC89-1142-8EAF-7CC748DCE707}"/>
              </a:ext>
            </a:extLst>
          </p:cNvPr>
          <p:cNvSpPr>
            <a:spLocks noGrp="1"/>
          </p:cNvSpPr>
          <p:nvPr>
            <p:ph type="title"/>
          </p:nvPr>
        </p:nvSpPr>
        <p:spPr/>
        <p:txBody>
          <a:bodyPr vert="horz" lIns="91440" tIns="45720" rIns="91440" bIns="45720" rtlCol="0" anchor="ctr">
            <a:normAutofit fontScale="90000"/>
          </a:bodyPr>
          <a:lstStyle/>
          <a:p>
            <a:r>
              <a:rPr lang="en-IN" b="1">
                <a:solidFill>
                  <a:srgbClr val="333333"/>
                </a:solidFill>
                <a:latin typeface="Factoria"/>
              </a:rPr>
              <a:t>57. Name the breed of dog it belongs to. (उस कुत्ते की नस्ल का नाम बताइए जिससे वह संबंधित है)</a:t>
            </a:r>
            <a:endParaRPr lang="en-US" b="1">
              <a:solidFill>
                <a:srgbClr val="333333"/>
              </a:solidFill>
              <a:latin typeface="Factoria"/>
            </a:endParaRPr>
          </a:p>
        </p:txBody>
      </p:sp>
      <p:pic>
        <p:nvPicPr>
          <p:cNvPr id="4" name="Picture 4">
            <a:extLst>
              <a:ext uri="{FF2B5EF4-FFF2-40B4-BE49-F238E27FC236}">
                <a16:creationId xmlns:a16="http://schemas.microsoft.com/office/drawing/2014/main" id="{9B9D7D1D-6789-604A-B02A-C9228A9890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7555" y="2014194"/>
            <a:ext cx="6523745" cy="4351338"/>
          </a:xfrm>
        </p:spPr>
      </p:pic>
    </p:spTree>
    <p:extLst>
      <p:ext uri="{BB962C8B-B14F-4D97-AF65-F5344CB8AC3E}">
        <p14:creationId xmlns:p14="http://schemas.microsoft.com/office/powerpoint/2010/main" val="2342362519"/>
      </p:ext>
    </p:extLst>
  </p:cSld>
  <p:clrMapOvr>
    <a:masterClrMapping/>
  </p:clrMapOvr>
  <p:transition spd="slow">
    <p:comb/>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2DE8F-5EDB-4641-899F-0B20CCA6271D}"/>
              </a:ext>
            </a:extLst>
          </p:cNvPr>
          <p:cNvSpPr>
            <a:spLocks noGrp="1"/>
          </p:cNvSpPr>
          <p:nvPr>
            <p:ph type="title"/>
          </p:nvPr>
        </p:nvSpPr>
        <p:spPr>
          <a:xfrm>
            <a:off x="241904" y="361724"/>
            <a:ext cx="10873619" cy="1741714"/>
          </a:xfrm>
        </p:spPr>
        <p:txBody>
          <a:bodyPr vert="horz" lIns="91440" tIns="45720" rIns="91440" bIns="45720" rtlCol="0" anchor="ctr">
            <a:normAutofit fontScale="90000"/>
          </a:bodyPr>
          <a:lstStyle/>
          <a:p>
            <a:r>
              <a:rPr lang="en-IN" b="1">
                <a:solidFill>
                  <a:srgbClr val="333333"/>
                </a:solidFill>
                <a:latin typeface="Factoria"/>
              </a:rPr>
              <a:t>58. The largest city of India and name the state as well (भारत का सबसे बड़ा शहर और राज्य का नाम भी)</a:t>
            </a:r>
            <a:endParaRPr lang="en-US" b="1">
              <a:solidFill>
                <a:srgbClr val="333333"/>
              </a:solidFill>
              <a:latin typeface="Factoria"/>
            </a:endParaRPr>
          </a:p>
        </p:txBody>
      </p:sp>
      <p:pic>
        <p:nvPicPr>
          <p:cNvPr id="4" name="Picture 4">
            <a:extLst>
              <a:ext uri="{FF2B5EF4-FFF2-40B4-BE49-F238E27FC236}">
                <a16:creationId xmlns:a16="http://schemas.microsoft.com/office/drawing/2014/main" id="{95AEFCF9-0F13-1D4F-A4AC-0872A4A0E6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1810" y="2103438"/>
            <a:ext cx="10123713" cy="3932237"/>
          </a:xfrm>
        </p:spPr>
      </p:pic>
    </p:spTree>
    <p:extLst>
      <p:ext uri="{BB962C8B-B14F-4D97-AF65-F5344CB8AC3E}">
        <p14:creationId xmlns:p14="http://schemas.microsoft.com/office/powerpoint/2010/main" val="1419211740"/>
      </p:ext>
    </p:extLst>
  </p:cSld>
  <p:clrMapOvr>
    <a:masterClrMapping/>
  </p:clrMapOvr>
  <p:transition spd="slow">
    <p:comb/>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E9F12-924E-AD48-8331-9539A4727259}"/>
              </a:ext>
            </a:extLst>
          </p:cNvPr>
          <p:cNvSpPr>
            <a:spLocks noGrp="1"/>
          </p:cNvSpPr>
          <p:nvPr>
            <p:ph type="title"/>
          </p:nvPr>
        </p:nvSpPr>
        <p:spPr>
          <a:xfrm>
            <a:off x="399143" y="435428"/>
            <a:ext cx="11913810" cy="2165048"/>
          </a:xfrm>
        </p:spPr>
        <p:txBody>
          <a:bodyPr vert="horz" lIns="91440" tIns="45720" rIns="91440" bIns="45720" rtlCol="0" anchor="ctr">
            <a:normAutofit fontScale="90000"/>
          </a:bodyPr>
          <a:lstStyle/>
          <a:p>
            <a:r>
              <a:rPr lang="en-IN" b="1">
                <a:solidFill>
                  <a:srgbClr val="333333"/>
                </a:solidFill>
                <a:latin typeface="Factoria"/>
              </a:rPr>
              <a:t>59. Identify the musical instrument and say the name of the country related to its origin. (संगीत वाद्ययंत्र की पहचान करें और इसकी उत्पत्ति से संबंधित देश का नाम बताएं।)</a:t>
            </a:r>
            <a:endParaRPr lang="en-US" b="1">
              <a:solidFill>
                <a:srgbClr val="333333"/>
              </a:solidFill>
              <a:latin typeface="Factoria"/>
            </a:endParaRPr>
          </a:p>
        </p:txBody>
      </p:sp>
      <p:pic>
        <p:nvPicPr>
          <p:cNvPr id="4" name="Picture 4">
            <a:extLst>
              <a:ext uri="{FF2B5EF4-FFF2-40B4-BE49-F238E27FC236}">
                <a16:creationId xmlns:a16="http://schemas.microsoft.com/office/drawing/2014/main" id="{D27FB20A-4D91-204C-8668-CDE1C0435E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7809" y="3038522"/>
            <a:ext cx="9010953" cy="3091147"/>
          </a:xfrm>
        </p:spPr>
      </p:pic>
    </p:spTree>
    <p:extLst>
      <p:ext uri="{BB962C8B-B14F-4D97-AF65-F5344CB8AC3E}">
        <p14:creationId xmlns:p14="http://schemas.microsoft.com/office/powerpoint/2010/main" val="1423646502"/>
      </p:ext>
    </p:extLst>
  </p:cSld>
  <p:clrMapOvr>
    <a:masterClrMapping/>
  </p:clrMapOvr>
  <p:transition spd="slow">
    <p:comb/>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8D103-C1A6-984E-94E1-1201F9F8945F}"/>
              </a:ext>
            </a:extLst>
          </p:cNvPr>
          <p:cNvSpPr>
            <a:spLocks noGrp="1"/>
          </p:cNvSpPr>
          <p:nvPr>
            <p:ph type="title"/>
          </p:nvPr>
        </p:nvSpPr>
        <p:spPr>
          <a:xfrm>
            <a:off x="278190" y="365125"/>
            <a:ext cx="11526762" cy="1509637"/>
          </a:xfrm>
        </p:spPr>
        <p:txBody>
          <a:bodyPr vert="horz" lIns="91440" tIns="45720" rIns="91440" bIns="45720" rtlCol="0" anchor="ctr">
            <a:normAutofit fontScale="90000"/>
          </a:bodyPr>
          <a:lstStyle/>
          <a:p>
            <a:r>
              <a:rPr lang="en-IN" b="1">
                <a:solidFill>
                  <a:srgbClr val="333333"/>
                </a:solidFill>
                <a:latin typeface="Factoria"/>
              </a:rPr>
              <a:t>60. Identify the stadium which is known as the Home of Cricket. (उस स्टेडियम की पहचान करें जिसे क्रिकेट का घर कहा जाता है।)</a:t>
            </a:r>
            <a:endParaRPr lang="en-US" b="1">
              <a:solidFill>
                <a:srgbClr val="333333"/>
              </a:solidFill>
              <a:latin typeface="Factoria"/>
            </a:endParaRPr>
          </a:p>
        </p:txBody>
      </p:sp>
      <p:pic>
        <p:nvPicPr>
          <p:cNvPr id="4" name="Picture 4">
            <a:extLst>
              <a:ext uri="{FF2B5EF4-FFF2-40B4-BE49-F238E27FC236}">
                <a16:creationId xmlns:a16="http://schemas.microsoft.com/office/drawing/2014/main" id="{47812CFD-D6B0-6B41-9DE9-264EB9BF65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2250" y="2164556"/>
            <a:ext cx="6667500" cy="3810000"/>
          </a:xfrm>
        </p:spPr>
      </p:pic>
    </p:spTree>
    <p:extLst>
      <p:ext uri="{BB962C8B-B14F-4D97-AF65-F5344CB8AC3E}">
        <p14:creationId xmlns:p14="http://schemas.microsoft.com/office/powerpoint/2010/main" val="899983570"/>
      </p:ext>
    </p:extLst>
  </p:cSld>
  <p:clrMapOvr>
    <a:masterClrMapping/>
  </p:clrMapOvr>
  <p:transition spd="slow">
    <p:comb/>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8E772-9169-5647-98C8-BF02A0F5C30D}"/>
              </a:ext>
            </a:extLst>
          </p:cNvPr>
          <p:cNvSpPr>
            <a:spLocks noGrp="1"/>
          </p:cNvSpPr>
          <p:nvPr>
            <p:ph type="title"/>
          </p:nvPr>
        </p:nvSpPr>
        <p:spPr/>
        <p:txBody>
          <a:bodyPr vert="horz" lIns="91440" tIns="45720" rIns="91440" bIns="45720" rtlCol="0" anchor="ctr">
            <a:normAutofit/>
          </a:bodyPr>
          <a:lstStyle/>
          <a:p>
            <a:r>
              <a:rPr lang="en-IN" b="1">
                <a:solidFill>
                  <a:srgbClr val="333333"/>
                </a:solidFill>
                <a:latin typeface="Factoria"/>
              </a:rPr>
              <a:t>ANSWERS</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1011BE0C-5844-1241-A2DF-D609A8CCEB4E}"/>
              </a:ext>
            </a:extLst>
          </p:cNvPr>
          <p:cNvSpPr>
            <a:spLocks noGrp="1"/>
          </p:cNvSpPr>
          <p:nvPr>
            <p:ph idx="1"/>
          </p:nvPr>
        </p:nvSpPr>
        <p:spPr>
          <a:xfrm>
            <a:off x="950685" y="1838477"/>
            <a:ext cx="10290629" cy="4631992"/>
          </a:xfrm>
        </p:spPr>
        <p:txBody>
          <a:bodyPr vert="horz" lIns="91440" tIns="45720" rIns="91440" bIns="45720" rtlCol="0" anchor="ctr">
            <a:noAutofit/>
          </a:bodyPr>
          <a:lstStyle/>
          <a:p>
            <a:pPr>
              <a:spcBef>
                <a:spcPct val="0"/>
              </a:spcBef>
              <a:buNone/>
            </a:pPr>
            <a:r>
              <a:rPr lang="en-IN" sz="2400" b="1">
                <a:solidFill>
                  <a:srgbClr val="333333"/>
                </a:solidFill>
                <a:latin typeface="Factoria"/>
                <a:ea typeface="+mj-ea"/>
                <a:cs typeface="+mj-cs"/>
              </a:rPr>
              <a:t>1. (C) Leaf (पत्ता)</a:t>
            </a:r>
          </a:p>
          <a:p>
            <a:pPr>
              <a:spcBef>
                <a:spcPct val="0"/>
              </a:spcBef>
              <a:buNone/>
            </a:pPr>
            <a:r>
              <a:rPr lang="en-IN" sz="2400" b="1">
                <a:solidFill>
                  <a:srgbClr val="333333"/>
                </a:solidFill>
                <a:latin typeface="Factoria"/>
                <a:ea typeface="+mj-ea"/>
                <a:cs typeface="+mj-cs"/>
              </a:rPr>
              <a:t>2. (A). Sling (गोफन)</a:t>
            </a:r>
          </a:p>
          <a:p>
            <a:pPr>
              <a:spcBef>
                <a:spcPct val="0"/>
              </a:spcBef>
              <a:buNone/>
            </a:pPr>
            <a:r>
              <a:rPr lang="en-IN" sz="2400" b="1">
                <a:solidFill>
                  <a:srgbClr val="333333"/>
                </a:solidFill>
                <a:latin typeface="Factoria"/>
                <a:ea typeface="+mj-ea"/>
                <a:cs typeface="+mj-cs"/>
              </a:rPr>
              <a:t>3. (B) Pinhole camera (पिनहोल कैमरा)</a:t>
            </a:r>
          </a:p>
          <a:p>
            <a:pPr>
              <a:spcBef>
                <a:spcPct val="0"/>
              </a:spcBef>
              <a:buNone/>
            </a:pPr>
            <a:r>
              <a:rPr lang="en-IN" sz="2400" b="1">
                <a:solidFill>
                  <a:srgbClr val="333333"/>
                </a:solidFill>
                <a:latin typeface="Factoria"/>
                <a:ea typeface="+mj-ea"/>
                <a:cs typeface="+mj-cs"/>
              </a:rPr>
              <a:t>4. (A) Converts chemical energy into electrical energy (रासायनिक उर्जा को विद्युत उर्जा में परिवर्तित करता है)</a:t>
            </a:r>
          </a:p>
          <a:p>
            <a:pPr>
              <a:spcBef>
                <a:spcPct val="0"/>
              </a:spcBef>
              <a:buNone/>
            </a:pPr>
            <a:r>
              <a:rPr lang="en-IN" sz="2400" b="1">
                <a:solidFill>
                  <a:srgbClr val="333333"/>
                </a:solidFill>
                <a:latin typeface="Factoria"/>
                <a:ea typeface="+mj-ea"/>
                <a:cs typeface="+mj-cs"/>
              </a:rPr>
              <a:t>5. (C) anaerobically producing alcohol (अवायवीय रूप से शराब का उत्पादन)</a:t>
            </a:r>
          </a:p>
          <a:p>
            <a:pPr>
              <a:spcBef>
                <a:spcPct val="0"/>
              </a:spcBef>
              <a:buNone/>
            </a:pPr>
            <a:r>
              <a:rPr lang="en-IN" sz="2400" b="1">
                <a:solidFill>
                  <a:srgbClr val="333333"/>
                </a:solidFill>
                <a:latin typeface="Factoria"/>
                <a:ea typeface="+mj-ea"/>
                <a:cs typeface="+mj-cs"/>
              </a:rPr>
              <a:t>6. (D) Nitrogen dioxide( नाइट्रोजन डाइऑक्साइड) </a:t>
            </a:r>
          </a:p>
          <a:p>
            <a:pPr>
              <a:spcBef>
                <a:spcPct val="0"/>
              </a:spcBef>
              <a:buNone/>
            </a:pPr>
            <a:r>
              <a:rPr lang="en-IN" sz="2400" b="1">
                <a:solidFill>
                  <a:srgbClr val="333333"/>
                </a:solidFill>
                <a:latin typeface="Factoria"/>
                <a:ea typeface="+mj-ea"/>
                <a:cs typeface="+mj-cs"/>
              </a:rPr>
              <a:t>7. (D) Moth silk (मोथ रेशम) </a:t>
            </a:r>
          </a:p>
          <a:p>
            <a:pPr>
              <a:spcBef>
                <a:spcPct val="0"/>
              </a:spcBef>
              <a:buNone/>
            </a:pPr>
            <a:r>
              <a:rPr lang="en-IN" sz="2400" b="1">
                <a:solidFill>
                  <a:srgbClr val="333333"/>
                </a:solidFill>
                <a:latin typeface="Factoria"/>
                <a:ea typeface="+mj-ea"/>
                <a:cs typeface="+mj-cs"/>
              </a:rPr>
              <a:t>8. (C) rice (चावल)</a:t>
            </a:r>
          </a:p>
          <a:p>
            <a:pPr>
              <a:spcBef>
                <a:spcPct val="0"/>
              </a:spcBef>
              <a:buNone/>
            </a:pPr>
            <a:r>
              <a:rPr lang="en-IN" sz="2400" b="1">
                <a:solidFill>
                  <a:srgbClr val="333333"/>
                </a:solidFill>
                <a:latin typeface="Factoria"/>
                <a:ea typeface="+mj-ea"/>
                <a:cs typeface="+mj-cs"/>
              </a:rPr>
              <a:t>9. (C) Pachmarhi Biosphere Reserve (पचमढ़ी बायोस्फीयर रिजर्व)</a:t>
            </a:r>
          </a:p>
          <a:p>
            <a:pPr>
              <a:spcBef>
                <a:spcPct val="0"/>
              </a:spcBef>
              <a:buNone/>
            </a:pPr>
            <a:r>
              <a:rPr lang="en-IN" sz="2400" b="1">
                <a:solidFill>
                  <a:srgbClr val="333333"/>
                </a:solidFill>
                <a:latin typeface="Factoria"/>
                <a:ea typeface="+mj-ea"/>
                <a:cs typeface="+mj-cs"/>
              </a:rPr>
              <a:t>10. (C) 0.2 sec.(0.2 सेकंड।)</a:t>
            </a:r>
            <a:br>
              <a:rPr lang="en-IN" sz="2400" b="1">
                <a:solidFill>
                  <a:srgbClr val="333333"/>
                </a:solidFill>
                <a:latin typeface="Factoria"/>
                <a:ea typeface="+mj-ea"/>
                <a:cs typeface="+mj-cs"/>
              </a:rPr>
            </a:br>
            <a:br>
              <a:rPr lang="en-IN" sz="2400" b="1">
                <a:solidFill>
                  <a:srgbClr val="333333"/>
                </a:solidFill>
                <a:latin typeface="Factoria"/>
                <a:ea typeface="+mj-ea"/>
                <a:cs typeface="+mj-cs"/>
              </a:rPr>
            </a:br>
            <a:endParaRPr lang="en-US" sz="2400" b="1">
              <a:solidFill>
                <a:srgbClr val="333333"/>
              </a:solidFill>
              <a:latin typeface="Factoria"/>
              <a:ea typeface="+mj-ea"/>
              <a:cs typeface="+mj-cs"/>
            </a:endParaRPr>
          </a:p>
        </p:txBody>
      </p:sp>
    </p:spTree>
    <p:extLst>
      <p:ext uri="{BB962C8B-B14F-4D97-AF65-F5344CB8AC3E}">
        <p14:creationId xmlns:p14="http://schemas.microsoft.com/office/powerpoint/2010/main" val="875558335"/>
      </p:ext>
    </p:extLst>
  </p:cSld>
  <p:clrMapOvr>
    <a:masterClrMapping/>
  </p:clrMapOvr>
  <p:transition spd="slow">
    <p:comb/>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B52AB-EFBD-904F-B25C-1FC9E63FB2F6}"/>
              </a:ext>
            </a:extLst>
          </p:cNvPr>
          <p:cNvSpPr>
            <a:spLocks noGrp="1"/>
          </p:cNvSpPr>
          <p:nvPr>
            <p:ph type="title"/>
          </p:nvPr>
        </p:nvSpPr>
        <p:spPr>
          <a:xfrm>
            <a:off x="3495524" y="365126"/>
            <a:ext cx="6216952" cy="1279826"/>
          </a:xfrm>
        </p:spPr>
        <p:txBody>
          <a:bodyPr vert="horz" lIns="91440" tIns="45720" rIns="91440" bIns="45720" rtlCol="0" anchor="ctr">
            <a:normAutofit/>
          </a:bodyPr>
          <a:lstStyle/>
          <a:p>
            <a:r>
              <a:rPr lang="en-IN" b="1">
                <a:solidFill>
                  <a:srgbClr val="333333"/>
                </a:solidFill>
                <a:latin typeface="Factoria"/>
              </a:rPr>
              <a:t>ANSWERS</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0115AC93-299D-0441-B5D8-6708261B0118}"/>
              </a:ext>
            </a:extLst>
          </p:cNvPr>
          <p:cNvSpPr>
            <a:spLocks noGrp="1"/>
          </p:cNvSpPr>
          <p:nvPr>
            <p:ph idx="1"/>
          </p:nvPr>
        </p:nvSpPr>
        <p:spPr>
          <a:xfrm>
            <a:off x="1066800" y="1644952"/>
            <a:ext cx="10058400" cy="4390088"/>
          </a:xfrm>
        </p:spPr>
        <p:txBody>
          <a:bodyPr vert="horz" lIns="91440" tIns="45720" rIns="91440" bIns="45720" rtlCol="0" anchor="ctr">
            <a:noAutofit/>
          </a:bodyPr>
          <a:lstStyle/>
          <a:p>
            <a:pPr>
              <a:spcBef>
                <a:spcPct val="0"/>
              </a:spcBef>
              <a:buNone/>
            </a:pPr>
            <a:r>
              <a:rPr lang="en-IN" sz="2800" b="1">
                <a:solidFill>
                  <a:srgbClr val="333333"/>
                </a:solidFill>
                <a:latin typeface="Factoria"/>
                <a:ea typeface="+mj-ea"/>
                <a:cs typeface="+mj-cs"/>
              </a:rPr>
              <a:t>11B (B). Africa (अफ्रीका)</a:t>
            </a:r>
          </a:p>
          <a:p>
            <a:pPr>
              <a:spcBef>
                <a:spcPct val="0"/>
              </a:spcBef>
              <a:buNone/>
            </a:pPr>
            <a:r>
              <a:rPr lang="en-IN" sz="2800" b="1">
                <a:solidFill>
                  <a:srgbClr val="333333"/>
                </a:solidFill>
                <a:latin typeface="Factoria"/>
                <a:ea typeface="+mj-ea"/>
                <a:cs typeface="+mj-cs"/>
              </a:rPr>
              <a:t>12. (C). Atlantic (अटलांटिक)</a:t>
            </a:r>
          </a:p>
          <a:p>
            <a:pPr>
              <a:spcBef>
                <a:spcPct val="0"/>
              </a:spcBef>
              <a:buNone/>
            </a:pPr>
            <a:r>
              <a:rPr lang="en-IN" sz="2800" b="1">
                <a:solidFill>
                  <a:srgbClr val="333333"/>
                </a:solidFill>
                <a:latin typeface="Factoria"/>
                <a:ea typeface="+mj-ea"/>
                <a:cs typeface="+mj-cs"/>
              </a:rPr>
              <a:t>13. (B) Beas and Sutlej (ब्यास और सतलुज)</a:t>
            </a:r>
          </a:p>
          <a:p>
            <a:pPr>
              <a:spcBef>
                <a:spcPct val="0"/>
              </a:spcBef>
              <a:buNone/>
            </a:pPr>
            <a:r>
              <a:rPr lang="en-IN" sz="2800" b="1">
                <a:solidFill>
                  <a:srgbClr val="333333"/>
                </a:solidFill>
                <a:latin typeface="Factoria"/>
                <a:ea typeface="+mj-ea"/>
                <a:cs typeface="+mj-cs"/>
              </a:rPr>
              <a:t>14. (B) Kalidasa (कालिदास)</a:t>
            </a:r>
          </a:p>
          <a:p>
            <a:pPr>
              <a:spcBef>
                <a:spcPct val="0"/>
              </a:spcBef>
              <a:buNone/>
            </a:pPr>
            <a:r>
              <a:rPr lang="en-IN" sz="2800" b="1">
                <a:solidFill>
                  <a:srgbClr val="333333"/>
                </a:solidFill>
                <a:latin typeface="Factoria"/>
                <a:ea typeface="+mj-ea"/>
                <a:cs typeface="+mj-cs"/>
              </a:rPr>
              <a:t>15. (B) 8th March (8 मार्च)</a:t>
            </a:r>
          </a:p>
          <a:p>
            <a:pPr>
              <a:spcBef>
                <a:spcPct val="0"/>
              </a:spcBef>
              <a:buNone/>
            </a:pPr>
            <a:r>
              <a:rPr lang="en-IN" sz="2800" b="1">
                <a:solidFill>
                  <a:srgbClr val="333333"/>
                </a:solidFill>
                <a:latin typeface="Factoria"/>
                <a:ea typeface="+mj-ea"/>
                <a:cs typeface="+mj-cs"/>
              </a:rPr>
              <a:t>16. (A) Equality (समानता)</a:t>
            </a:r>
          </a:p>
          <a:p>
            <a:pPr>
              <a:spcBef>
                <a:spcPct val="0"/>
              </a:spcBef>
              <a:buNone/>
            </a:pPr>
            <a:r>
              <a:rPr lang="en-IN" sz="2800" b="1">
                <a:solidFill>
                  <a:srgbClr val="333333"/>
                </a:solidFill>
                <a:latin typeface="Factoria"/>
                <a:ea typeface="+mj-ea"/>
                <a:cs typeface="+mj-cs"/>
              </a:rPr>
              <a:t>17. (B) Censorship (सेंसरशिप)</a:t>
            </a:r>
          </a:p>
          <a:p>
            <a:pPr>
              <a:spcBef>
                <a:spcPct val="0"/>
              </a:spcBef>
              <a:buNone/>
            </a:pPr>
            <a:r>
              <a:rPr lang="en-IN" sz="2800" b="1">
                <a:solidFill>
                  <a:srgbClr val="333333"/>
                </a:solidFill>
                <a:latin typeface="Factoria"/>
                <a:ea typeface="+mj-ea"/>
                <a:cs typeface="+mj-cs"/>
              </a:rPr>
              <a:t>18. (B) Viticulture</a:t>
            </a:r>
          </a:p>
          <a:p>
            <a:pPr>
              <a:spcBef>
                <a:spcPct val="0"/>
              </a:spcBef>
              <a:buNone/>
            </a:pPr>
            <a:r>
              <a:rPr lang="en-IN" sz="2800" b="1">
                <a:solidFill>
                  <a:srgbClr val="333333"/>
                </a:solidFill>
                <a:latin typeface="Factoria"/>
                <a:ea typeface="+mj-ea"/>
                <a:cs typeface="+mj-cs"/>
              </a:rPr>
              <a:t>19. (C) C. Rajagopalachari (सी राजगोपालाचारी)</a:t>
            </a:r>
          </a:p>
          <a:p>
            <a:pPr>
              <a:spcBef>
                <a:spcPct val="0"/>
              </a:spcBef>
              <a:buNone/>
            </a:pPr>
            <a:r>
              <a:rPr lang="en-IN" sz="2800" b="1">
                <a:solidFill>
                  <a:srgbClr val="333333"/>
                </a:solidFill>
                <a:latin typeface="Factoria"/>
                <a:ea typeface="+mj-ea"/>
                <a:cs typeface="+mj-cs"/>
              </a:rPr>
              <a:t>20. (C) On 10th March, 1919 (10 मार्च, 1919 को)</a:t>
            </a:r>
            <a:endParaRPr lang="en-US" sz="2800" b="1">
              <a:solidFill>
                <a:srgbClr val="333333"/>
              </a:solidFill>
              <a:latin typeface="Factoria"/>
              <a:ea typeface="+mj-ea"/>
              <a:cs typeface="+mj-cs"/>
            </a:endParaRPr>
          </a:p>
        </p:txBody>
      </p:sp>
    </p:spTree>
    <p:extLst>
      <p:ext uri="{BB962C8B-B14F-4D97-AF65-F5344CB8AC3E}">
        <p14:creationId xmlns:p14="http://schemas.microsoft.com/office/powerpoint/2010/main" val="361512603"/>
      </p:ext>
    </p:extLst>
  </p:cSld>
  <p:clrMapOvr>
    <a:masterClrMapping/>
  </p:clrMapOvr>
  <p:transition spd="slow">
    <p:comb/>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B893-3DFC-9045-B23E-C30CBC8567C5}"/>
              </a:ext>
            </a:extLst>
          </p:cNvPr>
          <p:cNvSpPr>
            <a:spLocks noGrp="1"/>
          </p:cNvSpPr>
          <p:nvPr>
            <p:ph type="title"/>
          </p:nvPr>
        </p:nvSpPr>
        <p:spPr>
          <a:xfrm>
            <a:off x="3483428" y="145143"/>
            <a:ext cx="7870371" cy="931333"/>
          </a:xfrm>
        </p:spPr>
        <p:txBody>
          <a:bodyPr vert="horz" lIns="91440" tIns="45720" rIns="91440" bIns="45720" rtlCol="0" anchor="ctr">
            <a:normAutofit/>
          </a:bodyPr>
          <a:lstStyle/>
          <a:p>
            <a:r>
              <a:rPr lang="en-IN" b="1">
                <a:solidFill>
                  <a:srgbClr val="333333"/>
                </a:solidFill>
                <a:latin typeface="Factoria"/>
              </a:rPr>
              <a:t>ANSWERS</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B19B5820-E828-E044-8D04-9EACCB56574C}"/>
              </a:ext>
            </a:extLst>
          </p:cNvPr>
          <p:cNvSpPr>
            <a:spLocks noGrp="1"/>
          </p:cNvSpPr>
          <p:nvPr>
            <p:ph idx="1"/>
          </p:nvPr>
        </p:nvSpPr>
        <p:spPr>
          <a:xfrm>
            <a:off x="838200" y="1294190"/>
            <a:ext cx="10265229" cy="5213048"/>
          </a:xfrm>
        </p:spPr>
        <p:txBody>
          <a:bodyPr vert="horz" lIns="91440" tIns="45720" rIns="91440" bIns="45720" rtlCol="0" anchor="ctr">
            <a:normAutofit fontScale="77500" lnSpcReduction="20000"/>
          </a:bodyPr>
          <a:lstStyle/>
          <a:p>
            <a:pPr>
              <a:spcBef>
                <a:spcPct val="0"/>
              </a:spcBef>
              <a:buNone/>
            </a:pPr>
            <a:r>
              <a:rPr lang="en-IN" sz="4400" b="1">
                <a:solidFill>
                  <a:srgbClr val="333333"/>
                </a:solidFill>
                <a:latin typeface="Factoria"/>
                <a:ea typeface="+mj-ea"/>
                <a:cs typeface="+mj-cs"/>
              </a:rPr>
              <a:t>21. (A) Sardar Vallabhai Patel (सरदार वल्लभाई पटेल)</a:t>
            </a:r>
          </a:p>
          <a:p>
            <a:pPr>
              <a:spcBef>
                <a:spcPct val="0"/>
              </a:spcBef>
              <a:buNone/>
            </a:pPr>
            <a:r>
              <a:rPr lang="en-IN" sz="4400" b="1">
                <a:solidFill>
                  <a:srgbClr val="333333"/>
                </a:solidFill>
                <a:latin typeface="Factoria"/>
                <a:ea typeface="+mj-ea"/>
                <a:cs typeface="+mj-cs"/>
              </a:rPr>
              <a:t>22. (A)  Kolkota (कोलकाता)</a:t>
            </a:r>
          </a:p>
          <a:p>
            <a:pPr>
              <a:spcBef>
                <a:spcPct val="0"/>
              </a:spcBef>
              <a:buNone/>
            </a:pPr>
            <a:r>
              <a:rPr lang="en-IN" sz="4400" b="1">
                <a:solidFill>
                  <a:srgbClr val="333333"/>
                </a:solidFill>
                <a:latin typeface="Factoria"/>
                <a:ea typeface="+mj-ea"/>
                <a:cs typeface="+mj-cs"/>
              </a:rPr>
              <a:t>23. (A) Mandovi (मंडोवी)</a:t>
            </a:r>
          </a:p>
          <a:p>
            <a:pPr>
              <a:spcBef>
                <a:spcPct val="0"/>
              </a:spcBef>
              <a:buNone/>
            </a:pPr>
            <a:r>
              <a:rPr lang="en-IN" sz="4400" b="1">
                <a:solidFill>
                  <a:srgbClr val="333333"/>
                </a:solidFill>
                <a:latin typeface="Factoria"/>
                <a:ea typeface="+mj-ea"/>
                <a:cs typeface="+mj-cs"/>
              </a:rPr>
              <a:t>24. (A) 30</a:t>
            </a:r>
          </a:p>
          <a:p>
            <a:pPr>
              <a:spcBef>
                <a:spcPct val="0"/>
              </a:spcBef>
              <a:buNone/>
            </a:pPr>
            <a:r>
              <a:rPr lang="en-IN" sz="4400" b="1">
                <a:solidFill>
                  <a:srgbClr val="333333"/>
                </a:solidFill>
                <a:latin typeface="Factoria"/>
                <a:ea typeface="+mj-ea"/>
                <a:cs typeface="+mj-cs"/>
              </a:rPr>
              <a:t>25. (D) Child (बालक)</a:t>
            </a:r>
          </a:p>
          <a:p>
            <a:pPr>
              <a:spcBef>
                <a:spcPct val="0"/>
              </a:spcBef>
              <a:buNone/>
            </a:pPr>
            <a:r>
              <a:rPr lang="en-IN" sz="4400" b="1">
                <a:solidFill>
                  <a:srgbClr val="333333"/>
                </a:solidFill>
                <a:latin typeface="Factoria"/>
                <a:ea typeface="+mj-ea"/>
                <a:cs typeface="+mj-cs"/>
              </a:rPr>
              <a:t>26. (D) More than three (तीन से अधिक)</a:t>
            </a:r>
          </a:p>
          <a:p>
            <a:pPr>
              <a:spcBef>
                <a:spcPct val="0"/>
              </a:spcBef>
              <a:buNone/>
            </a:pPr>
            <a:r>
              <a:rPr lang="en-IN" sz="4400" b="1">
                <a:solidFill>
                  <a:srgbClr val="333333"/>
                </a:solidFill>
                <a:latin typeface="Factoria"/>
                <a:ea typeface="+mj-ea"/>
                <a:cs typeface="+mj-cs"/>
              </a:rPr>
              <a:t>27. (C) $s%$*</a:t>
            </a:r>
          </a:p>
          <a:p>
            <a:pPr>
              <a:spcBef>
                <a:spcPct val="0"/>
              </a:spcBef>
              <a:buNone/>
            </a:pPr>
            <a:r>
              <a:rPr lang="en-IN" sz="4400" b="1">
                <a:solidFill>
                  <a:srgbClr val="333333"/>
                </a:solidFill>
                <a:latin typeface="Factoria"/>
                <a:ea typeface="+mj-ea"/>
                <a:cs typeface="+mj-cs"/>
              </a:rPr>
              <a:t>28. (B) Golf (गोल्फ)</a:t>
            </a:r>
          </a:p>
          <a:p>
            <a:pPr>
              <a:spcBef>
                <a:spcPct val="0"/>
              </a:spcBef>
              <a:buNone/>
            </a:pPr>
            <a:r>
              <a:rPr lang="en-IN" sz="4400" b="1">
                <a:solidFill>
                  <a:srgbClr val="333333"/>
                </a:solidFill>
                <a:latin typeface="Factoria"/>
                <a:ea typeface="+mj-ea"/>
                <a:cs typeface="+mj-cs"/>
              </a:rPr>
              <a:t>29. (C) Automated Teller MachineMachine (स्वचालित टेलर मशीन)</a:t>
            </a:r>
          </a:p>
          <a:p>
            <a:pPr>
              <a:spcBef>
                <a:spcPct val="0"/>
              </a:spcBef>
              <a:buNone/>
            </a:pPr>
            <a:r>
              <a:rPr lang="en-IN" sz="4400" b="1">
                <a:solidFill>
                  <a:srgbClr val="333333"/>
                </a:solidFill>
                <a:latin typeface="Factoria"/>
                <a:ea typeface="+mj-ea"/>
                <a:cs typeface="+mj-cs"/>
              </a:rPr>
              <a:t>30. (C) New York  (न्यूयॉर्क)
</a:t>
            </a:r>
          </a:p>
          <a:p>
            <a:pPr>
              <a:spcBef>
                <a:spcPct val="0"/>
              </a:spcBef>
              <a:buNone/>
            </a:pPr>
            <a:endParaRPr lang="en-IN" sz="4400" b="1">
              <a:solidFill>
                <a:srgbClr val="333333"/>
              </a:solidFill>
              <a:latin typeface="Factoria"/>
              <a:ea typeface="+mj-ea"/>
              <a:cs typeface="+mj-cs"/>
            </a:endParaRPr>
          </a:p>
          <a:p>
            <a:pPr>
              <a:spcBef>
                <a:spcPct val="0"/>
              </a:spcBef>
              <a:buNone/>
            </a:pPr>
            <a:endParaRPr lang="en-US" sz="4400" b="1">
              <a:solidFill>
                <a:srgbClr val="333333"/>
              </a:solidFill>
              <a:latin typeface="Factoria"/>
              <a:ea typeface="+mj-ea"/>
              <a:cs typeface="+mj-cs"/>
            </a:endParaRPr>
          </a:p>
        </p:txBody>
      </p:sp>
    </p:spTree>
    <p:extLst>
      <p:ext uri="{BB962C8B-B14F-4D97-AF65-F5344CB8AC3E}">
        <p14:creationId xmlns:p14="http://schemas.microsoft.com/office/powerpoint/2010/main" val="187488492"/>
      </p:ext>
    </p:extLst>
  </p:cSld>
  <p:clrMapOvr>
    <a:masterClrMapping/>
  </p:clrMapOvr>
  <p:transition spd="slow">
    <p:comb/>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DEC33-4246-1942-85C6-ACC98D86BBD0}"/>
              </a:ext>
            </a:extLst>
          </p:cNvPr>
          <p:cNvSpPr>
            <a:spLocks noGrp="1"/>
          </p:cNvSpPr>
          <p:nvPr>
            <p:ph type="title"/>
          </p:nvPr>
        </p:nvSpPr>
        <p:spPr>
          <a:xfrm>
            <a:off x="3906762" y="365125"/>
            <a:ext cx="7447038" cy="868589"/>
          </a:xfrm>
        </p:spPr>
        <p:txBody>
          <a:bodyPr vert="horz" lIns="91440" tIns="45720" rIns="91440" bIns="45720" rtlCol="0" anchor="ctr">
            <a:normAutofit/>
          </a:bodyPr>
          <a:lstStyle/>
          <a:p>
            <a:r>
              <a:rPr lang="en-IN" b="1">
                <a:solidFill>
                  <a:srgbClr val="333333"/>
                </a:solidFill>
                <a:latin typeface="Factoria"/>
              </a:rPr>
              <a:t>ANSWERS</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DEBDDC2C-1948-244E-8B32-B6FCE6EFB454}"/>
              </a:ext>
            </a:extLst>
          </p:cNvPr>
          <p:cNvSpPr>
            <a:spLocks noGrp="1"/>
          </p:cNvSpPr>
          <p:nvPr>
            <p:ph idx="1"/>
          </p:nvPr>
        </p:nvSpPr>
        <p:spPr>
          <a:xfrm>
            <a:off x="838200" y="1547435"/>
            <a:ext cx="10515600" cy="4945440"/>
          </a:xfrm>
        </p:spPr>
        <p:txBody>
          <a:bodyPr vert="horz" lIns="91440" tIns="45720" rIns="91440" bIns="45720" rtlCol="0" anchor="ctr">
            <a:normAutofit fontScale="85000" lnSpcReduction="20000"/>
          </a:bodyPr>
          <a:lstStyle/>
          <a:p>
            <a:pPr>
              <a:spcBef>
                <a:spcPct val="0"/>
              </a:spcBef>
              <a:buNone/>
            </a:pPr>
            <a:r>
              <a:rPr lang="en-IN" sz="4400" b="1">
                <a:solidFill>
                  <a:srgbClr val="333333"/>
                </a:solidFill>
                <a:latin typeface="Factoria"/>
                <a:ea typeface="+mj-ea"/>
                <a:cs typeface="+mj-cs"/>
              </a:rPr>
              <a:t>31. (B) Arunachal Pradesh (अरुणाचल प्रदेश)</a:t>
            </a:r>
          </a:p>
          <a:p>
            <a:pPr>
              <a:spcBef>
                <a:spcPct val="0"/>
              </a:spcBef>
              <a:buNone/>
            </a:pPr>
            <a:r>
              <a:rPr lang="en-IN" sz="4400" b="1">
                <a:solidFill>
                  <a:srgbClr val="333333"/>
                </a:solidFill>
                <a:latin typeface="Factoria"/>
                <a:ea typeface="+mj-ea"/>
                <a:cs typeface="+mj-cs"/>
              </a:rPr>
              <a:t>32. (D) Sikhs (सिखों)</a:t>
            </a:r>
          </a:p>
          <a:p>
            <a:pPr>
              <a:spcBef>
                <a:spcPct val="0"/>
              </a:spcBef>
              <a:buNone/>
            </a:pPr>
            <a:r>
              <a:rPr lang="en-IN" sz="4400" b="1">
                <a:solidFill>
                  <a:srgbClr val="333333"/>
                </a:solidFill>
                <a:latin typeface="Factoria"/>
                <a:ea typeface="+mj-ea"/>
                <a:cs typeface="+mj-cs"/>
              </a:rPr>
              <a:t>33. (A) Ravindra Jadeja (रवींद्र जडेजा)</a:t>
            </a:r>
          </a:p>
          <a:p>
            <a:pPr>
              <a:spcBef>
                <a:spcPct val="0"/>
              </a:spcBef>
              <a:buNone/>
            </a:pPr>
            <a:r>
              <a:rPr lang="en-IN" sz="4400" b="1">
                <a:solidFill>
                  <a:srgbClr val="333333"/>
                </a:solidFill>
                <a:latin typeface="Factoria"/>
                <a:ea typeface="+mj-ea"/>
                <a:cs typeface="+mj-cs"/>
              </a:rPr>
              <a:t>34. (C) Facebook (फेसबुक)</a:t>
            </a:r>
          </a:p>
          <a:p>
            <a:pPr>
              <a:spcBef>
                <a:spcPct val="0"/>
              </a:spcBef>
              <a:buNone/>
            </a:pPr>
            <a:r>
              <a:rPr lang="en-IN" sz="4400" b="1">
                <a:solidFill>
                  <a:srgbClr val="333333"/>
                </a:solidFill>
                <a:latin typeface="Factoria"/>
                <a:ea typeface="+mj-ea"/>
                <a:cs typeface="+mj-cs"/>
              </a:rPr>
              <a:t>35. (C) Fencing (बाड़ लगाना)</a:t>
            </a:r>
          </a:p>
          <a:p>
            <a:pPr>
              <a:spcBef>
                <a:spcPct val="0"/>
              </a:spcBef>
              <a:buNone/>
            </a:pPr>
            <a:r>
              <a:rPr lang="en-IN" sz="4400" b="1">
                <a:solidFill>
                  <a:srgbClr val="333333"/>
                </a:solidFill>
                <a:latin typeface="Factoria"/>
                <a:ea typeface="+mj-ea"/>
                <a:cs typeface="+mj-cs"/>
              </a:rPr>
              <a:t>36. (B) Tamil Nadu (तमिलनाडु)</a:t>
            </a:r>
          </a:p>
          <a:p>
            <a:pPr>
              <a:spcBef>
                <a:spcPct val="0"/>
              </a:spcBef>
              <a:buNone/>
            </a:pPr>
            <a:r>
              <a:rPr lang="en-IN" sz="4400" b="1">
                <a:solidFill>
                  <a:srgbClr val="333333"/>
                </a:solidFill>
                <a:latin typeface="Factoria"/>
                <a:ea typeface="+mj-ea"/>
                <a:cs typeface="+mj-cs"/>
              </a:rPr>
              <a:t>37. (A) 136th (136 वां)</a:t>
            </a:r>
          </a:p>
          <a:p>
            <a:pPr>
              <a:spcBef>
                <a:spcPct val="0"/>
              </a:spcBef>
              <a:buNone/>
            </a:pPr>
            <a:r>
              <a:rPr lang="en-IN" sz="4400" b="1">
                <a:solidFill>
                  <a:srgbClr val="333333"/>
                </a:solidFill>
                <a:latin typeface="Factoria"/>
                <a:ea typeface="+mj-ea"/>
                <a:cs typeface="+mj-cs"/>
              </a:rPr>
              <a:t>38. (C) Ajaz Patel (एजाज पटेल)</a:t>
            </a:r>
          </a:p>
          <a:p>
            <a:pPr>
              <a:spcBef>
                <a:spcPct val="0"/>
              </a:spcBef>
              <a:buNone/>
            </a:pPr>
            <a:r>
              <a:rPr lang="en-IN" sz="4400" b="1">
                <a:solidFill>
                  <a:srgbClr val="333333"/>
                </a:solidFill>
                <a:latin typeface="Factoria"/>
                <a:ea typeface="+mj-ea"/>
                <a:cs typeface="+mj-cs"/>
              </a:rPr>
              <a:t>39. (C)  Ratan Tata (रतन टाटा) </a:t>
            </a:r>
          </a:p>
          <a:p>
            <a:pPr>
              <a:spcBef>
                <a:spcPct val="0"/>
              </a:spcBef>
              <a:buNone/>
            </a:pPr>
            <a:r>
              <a:rPr lang="en-IN" sz="4400" b="1">
                <a:solidFill>
                  <a:srgbClr val="333333"/>
                </a:solidFill>
                <a:latin typeface="Factoria"/>
                <a:ea typeface="+mj-ea"/>
                <a:cs typeface="+mj-cs"/>
              </a:rPr>
              <a:t>40. (B) Journalist (पत्रकार)</a:t>
            </a:r>
            <a:endParaRPr lang="en-US" sz="4400" b="1">
              <a:solidFill>
                <a:srgbClr val="333333"/>
              </a:solidFill>
              <a:latin typeface="Factoria"/>
              <a:ea typeface="+mj-ea"/>
              <a:cs typeface="+mj-cs"/>
            </a:endParaRPr>
          </a:p>
        </p:txBody>
      </p:sp>
    </p:spTree>
    <p:extLst>
      <p:ext uri="{BB962C8B-B14F-4D97-AF65-F5344CB8AC3E}">
        <p14:creationId xmlns:p14="http://schemas.microsoft.com/office/powerpoint/2010/main" val="141641555"/>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C0F4F-3049-3844-9861-95E046527BB0}"/>
              </a:ext>
            </a:extLst>
          </p:cNvPr>
          <p:cNvSpPr>
            <a:spLocks noGrp="1"/>
          </p:cNvSpPr>
          <p:nvPr>
            <p:ph type="title"/>
          </p:nvPr>
        </p:nvSpPr>
        <p:spPr>
          <a:xfrm>
            <a:off x="838200" y="314476"/>
            <a:ext cx="10434563" cy="2089831"/>
          </a:xfrm>
        </p:spPr>
        <p:txBody>
          <a:bodyPr vert="horz" lIns="91440" tIns="45720" rIns="91440" bIns="45720" rtlCol="0" anchor="ctr">
            <a:normAutofit fontScale="90000"/>
          </a:bodyPr>
          <a:lstStyle/>
          <a:p>
            <a:r>
              <a:rPr lang="en-IN" b="1">
                <a:solidFill>
                  <a:srgbClr val="333333"/>
                </a:solidFill>
                <a:latin typeface="Factoria"/>
              </a:rPr>
              <a:t>6.  An oxide is acidic and has a pungent odour. It could be</a:t>
            </a:r>
            <a:br>
              <a:rPr lang="en-IN" b="1">
                <a:solidFill>
                  <a:srgbClr val="333333"/>
                </a:solidFill>
                <a:latin typeface="Factoria"/>
              </a:rPr>
            </a:br>
            <a:r>
              <a:rPr lang="en-IN" b="1">
                <a:solidFill>
                  <a:srgbClr val="333333"/>
                </a:solidFill>
                <a:latin typeface="Factoria"/>
              </a:rPr>
              <a:t>एक ऑक्साइड अम्लीय होता है और इसमें तीखी गंध होती है। यह हो सकता था</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AE28E9A1-BEA2-514A-BC91-AE945308D18E}"/>
              </a:ext>
            </a:extLst>
          </p:cNvPr>
          <p:cNvSpPr>
            <a:spLocks noGrp="1"/>
          </p:cNvSpPr>
          <p:nvPr>
            <p:ph idx="1"/>
          </p:nvPr>
        </p:nvSpPr>
        <p:spPr>
          <a:xfrm>
            <a:off x="838200" y="2660951"/>
            <a:ext cx="9853990" cy="3516011"/>
          </a:xfrm>
        </p:spPr>
        <p:txBody>
          <a:bodyPr vert="horz" lIns="91440" tIns="45720" rIns="91440" bIns="45720" rtlCol="0">
            <a:noAutofit/>
          </a:bodyPr>
          <a:lstStyle/>
          <a:p>
            <a:r>
              <a:rPr lang="en-IN" sz="3600" b="1">
                <a:solidFill>
                  <a:srgbClr val="333333"/>
                </a:solidFill>
                <a:latin typeface="Factoria"/>
              </a:rPr>
              <a:t>(A) sulphur dioxide (सल्फर डाइऑक्साइड)</a:t>
            </a:r>
            <a:br>
              <a:rPr lang="en-IN" sz="3600" b="1">
                <a:solidFill>
                  <a:srgbClr val="333333"/>
                </a:solidFill>
                <a:latin typeface="Factoria"/>
              </a:rPr>
            </a:br>
            <a:r>
              <a:rPr lang="en-IN" sz="3600" b="1">
                <a:solidFill>
                  <a:srgbClr val="333333"/>
                </a:solidFill>
                <a:latin typeface="Factoria"/>
              </a:rPr>
              <a:t>(B) carbon dioxide (कार्बन डाइऑक्साइड)</a:t>
            </a:r>
            <a:br>
              <a:rPr lang="en-IN" sz="3600" b="1">
                <a:solidFill>
                  <a:srgbClr val="333333"/>
                </a:solidFill>
                <a:latin typeface="Factoria"/>
              </a:rPr>
            </a:br>
            <a:r>
              <a:rPr lang="en-IN" sz="3600" b="1">
                <a:solidFill>
                  <a:srgbClr val="333333"/>
                </a:solidFill>
                <a:latin typeface="Factoria"/>
              </a:rPr>
              <a:t>(C) sodium oxide (सोडियम ऑक्साइड)</a:t>
            </a:r>
            <a:br>
              <a:rPr lang="en-IN" sz="3600" b="1">
                <a:solidFill>
                  <a:srgbClr val="333333"/>
                </a:solidFill>
                <a:latin typeface="Factoria"/>
              </a:rPr>
            </a:br>
            <a:r>
              <a:rPr lang="en-IN" sz="3600" b="1">
                <a:solidFill>
                  <a:srgbClr val="333333"/>
                </a:solidFill>
                <a:latin typeface="Factoria"/>
              </a:rPr>
              <a:t>(D) nitrogen dioxide(नाइट्रोजन डाइऑक्साइड)</a:t>
            </a:r>
          </a:p>
          <a:p>
            <a:endParaRPr lang="en-US" sz="3600" b="1">
              <a:solidFill>
                <a:srgbClr val="333333"/>
              </a:solidFill>
              <a:latin typeface="Factoria"/>
            </a:endParaRPr>
          </a:p>
        </p:txBody>
      </p:sp>
    </p:spTree>
    <p:extLst>
      <p:ext uri="{BB962C8B-B14F-4D97-AF65-F5344CB8AC3E}">
        <p14:creationId xmlns:p14="http://schemas.microsoft.com/office/powerpoint/2010/main" val="1618347567"/>
      </p:ext>
    </p:extLst>
  </p:cSld>
  <p:clrMapOvr>
    <a:masterClrMapping/>
  </p:clrMapOvr>
  <p:transition spd="slow">
    <p:comb/>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74EDE-3DCC-CE43-9BE8-8F2FABEAF32B}"/>
              </a:ext>
            </a:extLst>
          </p:cNvPr>
          <p:cNvSpPr>
            <a:spLocks noGrp="1"/>
          </p:cNvSpPr>
          <p:nvPr>
            <p:ph type="title"/>
          </p:nvPr>
        </p:nvSpPr>
        <p:spPr>
          <a:xfrm>
            <a:off x="3749524" y="365125"/>
            <a:ext cx="7604276" cy="1062113"/>
          </a:xfrm>
        </p:spPr>
        <p:txBody>
          <a:bodyPr vert="horz" lIns="91440" tIns="45720" rIns="91440" bIns="45720" rtlCol="0" anchor="ctr">
            <a:normAutofit/>
          </a:bodyPr>
          <a:lstStyle/>
          <a:p>
            <a:r>
              <a:rPr lang="en-IN" b="1">
                <a:solidFill>
                  <a:srgbClr val="333333"/>
                </a:solidFill>
                <a:latin typeface="Factoria"/>
              </a:rPr>
              <a:t>ANSWERS</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522EBEF1-300A-D64C-AB6A-150A0E7E0314}"/>
              </a:ext>
            </a:extLst>
          </p:cNvPr>
          <p:cNvSpPr>
            <a:spLocks noGrp="1"/>
          </p:cNvSpPr>
          <p:nvPr>
            <p:ph idx="1"/>
          </p:nvPr>
        </p:nvSpPr>
        <p:spPr>
          <a:xfrm>
            <a:off x="838200" y="1427238"/>
            <a:ext cx="10515600" cy="5249333"/>
          </a:xfrm>
        </p:spPr>
        <p:txBody>
          <a:bodyPr vert="horz" lIns="91440" tIns="45720" rIns="91440" bIns="45720" rtlCol="0" anchor="ctr">
            <a:normAutofit fontScale="85000" lnSpcReduction="20000"/>
          </a:bodyPr>
          <a:lstStyle/>
          <a:p>
            <a:pPr>
              <a:spcBef>
                <a:spcPct val="0"/>
              </a:spcBef>
              <a:buNone/>
            </a:pPr>
            <a:r>
              <a:rPr lang="en-IN" sz="4400" b="1">
                <a:solidFill>
                  <a:srgbClr val="333333"/>
                </a:solidFill>
                <a:latin typeface="Factoria"/>
                <a:ea typeface="+mj-ea"/>
                <a:cs typeface="+mj-cs"/>
              </a:rPr>
              <a:t>41. Flute (बांसुरी)</a:t>
            </a:r>
          </a:p>
          <a:p>
            <a:pPr>
              <a:spcBef>
                <a:spcPct val="0"/>
              </a:spcBef>
              <a:buNone/>
            </a:pPr>
            <a:r>
              <a:rPr lang="en-IN" sz="4400" b="1">
                <a:solidFill>
                  <a:srgbClr val="333333"/>
                </a:solidFill>
                <a:latin typeface="Factoria"/>
                <a:ea typeface="+mj-ea"/>
                <a:cs typeface="+mj-cs"/>
              </a:rPr>
              <a:t>42. Md. Rafi, Kashmir Ki Kali ( मो. रफी, कश्मीर की कली)</a:t>
            </a:r>
          </a:p>
          <a:p>
            <a:pPr>
              <a:spcBef>
                <a:spcPct val="0"/>
              </a:spcBef>
              <a:buNone/>
            </a:pPr>
            <a:r>
              <a:rPr lang="en-IN" sz="4400" b="1">
                <a:solidFill>
                  <a:srgbClr val="333333"/>
                </a:solidFill>
                <a:latin typeface="Factoria"/>
                <a:ea typeface="+mj-ea"/>
                <a:cs typeface="+mj-cs"/>
              </a:rPr>
              <a:t>43.  Cadbury dairy milk</a:t>
            </a:r>
          </a:p>
          <a:p>
            <a:pPr>
              <a:spcBef>
                <a:spcPct val="0"/>
              </a:spcBef>
              <a:buNone/>
            </a:pPr>
            <a:r>
              <a:rPr lang="en-IN" sz="4400" b="1">
                <a:solidFill>
                  <a:srgbClr val="333333"/>
                </a:solidFill>
                <a:latin typeface="Factoria"/>
                <a:ea typeface="+mj-ea"/>
                <a:cs typeface="+mj-cs"/>
              </a:rPr>
              <a:t>44. Camel (ऊंट)</a:t>
            </a:r>
          </a:p>
          <a:p>
            <a:pPr>
              <a:spcBef>
                <a:spcPct val="0"/>
              </a:spcBef>
              <a:buNone/>
            </a:pPr>
            <a:r>
              <a:rPr lang="en-IN" sz="4400" b="1">
                <a:solidFill>
                  <a:srgbClr val="333333"/>
                </a:solidFill>
                <a:latin typeface="Factoria"/>
                <a:ea typeface="+mj-ea"/>
                <a:cs typeface="+mj-cs"/>
              </a:rPr>
              <a:t>45. Shaan, 3 idiots</a:t>
            </a:r>
          </a:p>
          <a:p>
            <a:pPr>
              <a:spcBef>
                <a:spcPct val="0"/>
              </a:spcBef>
              <a:buNone/>
            </a:pPr>
            <a:r>
              <a:rPr lang="en-IN" sz="4400" b="1">
                <a:solidFill>
                  <a:srgbClr val="333333"/>
                </a:solidFill>
                <a:latin typeface="Factoria"/>
                <a:ea typeface="+mj-ea"/>
                <a:cs typeface="+mj-cs"/>
              </a:rPr>
              <a:t>46. KBC (केबीसी)</a:t>
            </a:r>
          </a:p>
          <a:p>
            <a:pPr>
              <a:spcBef>
                <a:spcPct val="0"/>
              </a:spcBef>
              <a:buNone/>
            </a:pPr>
            <a:r>
              <a:rPr lang="en-IN" sz="4400" b="1">
                <a:solidFill>
                  <a:srgbClr val="333333"/>
                </a:solidFill>
                <a:latin typeface="Factoria"/>
                <a:ea typeface="+mj-ea"/>
                <a:cs typeface="+mj-cs"/>
              </a:rPr>
              <a:t>47. Liril Soap (लिरिल साबुन)</a:t>
            </a:r>
          </a:p>
          <a:p>
            <a:pPr>
              <a:spcBef>
                <a:spcPct val="0"/>
              </a:spcBef>
              <a:buNone/>
            </a:pPr>
            <a:r>
              <a:rPr lang="en-IN" sz="4400" b="1">
                <a:solidFill>
                  <a:srgbClr val="333333"/>
                </a:solidFill>
                <a:latin typeface="Factoria"/>
                <a:ea typeface="+mj-ea"/>
                <a:cs typeface="+mj-cs"/>
              </a:rPr>
              <a:t>48. Hai apna dil to aawara (है अपना दिल तो आवारा)</a:t>
            </a:r>
          </a:p>
          <a:p>
            <a:pPr>
              <a:spcBef>
                <a:spcPct val="0"/>
              </a:spcBef>
              <a:buNone/>
            </a:pPr>
            <a:r>
              <a:rPr lang="en-IN" sz="4400" b="1">
                <a:solidFill>
                  <a:srgbClr val="333333"/>
                </a:solidFill>
                <a:latin typeface="Factoria"/>
                <a:ea typeface="+mj-ea"/>
                <a:cs typeface="+mj-cs"/>
              </a:rPr>
              <a:t>49. Doraemon (डोरेमोन)</a:t>
            </a:r>
          </a:p>
          <a:p>
            <a:pPr>
              <a:spcBef>
                <a:spcPct val="0"/>
              </a:spcBef>
              <a:buNone/>
            </a:pPr>
            <a:r>
              <a:rPr lang="en-IN" sz="4400" b="1">
                <a:solidFill>
                  <a:srgbClr val="333333"/>
                </a:solidFill>
                <a:latin typeface="Factoria"/>
                <a:ea typeface="+mj-ea"/>
                <a:cs typeface="+mj-cs"/>
              </a:rPr>
              <a:t>50. Eagle (गिद्ध)</a:t>
            </a:r>
            <a:endParaRPr lang="en-US" sz="4400" b="1">
              <a:solidFill>
                <a:srgbClr val="333333"/>
              </a:solidFill>
              <a:latin typeface="Factoria"/>
              <a:ea typeface="+mj-ea"/>
              <a:cs typeface="+mj-cs"/>
            </a:endParaRPr>
          </a:p>
        </p:txBody>
      </p:sp>
    </p:spTree>
    <p:extLst>
      <p:ext uri="{BB962C8B-B14F-4D97-AF65-F5344CB8AC3E}">
        <p14:creationId xmlns:p14="http://schemas.microsoft.com/office/powerpoint/2010/main" val="3541882304"/>
      </p:ext>
    </p:extLst>
  </p:cSld>
  <p:clrMapOvr>
    <a:masterClrMapping/>
  </p:clrMapOvr>
  <p:transition spd="slow">
    <p:comb/>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7BD81-4BA0-F84A-9C64-655979CD203B}"/>
              </a:ext>
            </a:extLst>
          </p:cNvPr>
          <p:cNvSpPr>
            <a:spLocks noGrp="1"/>
          </p:cNvSpPr>
          <p:nvPr>
            <p:ph type="title"/>
          </p:nvPr>
        </p:nvSpPr>
        <p:spPr>
          <a:xfrm>
            <a:off x="3374570" y="195792"/>
            <a:ext cx="7979229" cy="1134685"/>
          </a:xfrm>
        </p:spPr>
        <p:txBody>
          <a:bodyPr vert="horz" lIns="91440" tIns="45720" rIns="91440" bIns="45720" rtlCol="0" anchor="ctr">
            <a:normAutofit/>
          </a:bodyPr>
          <a:lstStyle/>
          <a:p>
            <a:r>
              <a:rPr lang="en-IN" b="1">
                <a:solidFill>
                  <a:srgbClr val="333333"/>
                </a:solidFill>
                <a:latin typeface="Factoria"/>
              </a:rPr>
              <a:t>ANSWERS</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65FEA2F2-420B-FC4F-A106-07AA3AFAFE87}"/>
              </a:ext>
            </a:extLst>
          </p:cNvPr>
          <p:cNvSpPr>
            <a:spLocks noGrp="1"/>
          </p:cNvSpPr>
          <p:nvPr>
            <p:ph idx="1"/>
          </p:nvPr>
        </p:nvSpPr>
        <p:spPr>
          <a:xfrm>
            <a:off x="447523" y="1330477"/>
            <a:ext cx="10341429" cy="4995333"/>
          </a:xfrm>
        </p:spPr>
        <p:txBody>
          <a:bodyPr vert="horz" lIns="91440" tIns="45720" rIns="91440" bIns="45720" rtlCol="0" anchor="ctr">
            <a:noAutofit/>
          </a:bodyPr>
          <a:lstStyle/>
          <a:p>
            <a:pPr>
              <a:spcBef>
                <a:spcPct val="0"/>
              </a:spcBef>
              <a:buNone/>
            </a:pPr>
            <a:r>
              <a:rPr lang="en-IN" sz="2800" b="1">
                <a:solidFill>
                  <a:srgbClr val="333333"/>
                </a:solidFill>
                <a:latin typeface="Factoria"/>
                <a:ea typeface="+mj-ea"/>
                <a:cs typeface="+mj-cs"/>
              </a:rPr>
              <a:t>51. Dodo(सुस्तदिमाग़)</a:t>
            </a:r>
          </a:p>
          <a:p>
            <a:pPr>
              <a:spcBef>
                <a:spcPct val="0"/>
              </a:spcBef>
              <a:buNone/>
            </a:pPr>
            <a:r>
              <a:rPr lang="en-IN" sz="2800" b="1">
                <a:solidFill>
                  <a:srgbClr val="333333"/>
                </a:solidFill>
                <a:latin typeface="Factoria"/>
                <a:ea typeface="+mj-ea"/>
                <a:cs typeface="+mj-cs"/>
              </a:rPr>
              <a:t>52. Harry Potter (हैरी पॉटर)</a:t>
            </a:r>
          </a:p>
          <a:p>
            <a:pPr>
              <a:spcBef>
                <a:spcPct val="0"/>
              </a:spcBef>
              <a:buNone/>
            </a:pPr>
            <a:r>
              <a:rPr lang="en-IN" sz="2800" b="1">
                <a:solidFill>
                  <a:srgbClr val="333333"/>
                </a:solidFill>
                <a:latin typeface="Factoria"/>
                <a:ea typeface="+mj-ea"/>
                <a:cs typeface="+mj-cs"/>
              </a:rPr>
              <a:t>53. Sydney Opera House ( सिडनी ओपेरा हाउस)</a:t>
            </a:r>
          </a:p>
          <a:p>
            <a:pPr>
              <a:spcBef>
                <a:spcPct val="0"/>
              </a:spcBef>
              <a:buNone/>
            </a:pPr>
            <a:r>
              <a:rPr lang="en-IN" sz="2800" b="1">
                <a:solidFill>
                  <a:srgbClr val="333333"/>
                </a:solidFill>
                <a:latin typeface="Factoria"/>
                <a:ea typeface="+mj-ea"/>
                <a:cs typeface="+mj-cs"/>
              </a:rPr>
              <a:t>54. 3.14</a:t>
            </a:r>
          </a:p>
          <a:p>
            <a:pPr>
              <a:spcBef>
                <a:spcPct val="0"/>
              </a:spcBef>
              <a:buNone/>
            </a:pPr>
            <a:r>
              <a:rPr lang="en-IN" sz="2800" b="1">
                <a:solidFill>
                  <a:srgbClr val="333333"/>
                </a:solidFill>
                <a:latin typeface="Factoria"/>
                <a:ea typeface="+mj-ea"/>
                <a:cs typeface="+mj-cs"/>
              </a:rPr>
              <a:t>55. Great Wall of China (चीन की महान दीवार)</a:t>
            </a:r>
          </a:p>
          <a:p>
            <a:pPr>
              <a:spcBef>
                <a:spcPct val="0"/>
              </a:spcBef>
              <a:buNone/>
            </a:pPr>
            <a:r>
              <a:rPr lang="en-IN" sz="2800" b="1">
                <a:solidFill>
                  <a:srgbClr val="333333"/>
                </a:solidFill>
                <a:latin typeface="Factoria"/>
                <a:ea typeface="+mj-ea"/>
                <a:cs typeface="+mj-cs"/>
              </a:rPr>
              <a:t>56.Sirimavo Bandarnaike (सिरिमावो बंदरनाइक)</a:t>
            </a:r>
          </a:p>
          <a:p>
            <a:pPr>
              <a:spcBef>
                <a:spcPct val="0"/>
              </a:spcBef>
              <a:buNone/>
            </a:pPr>
            <a:r>
              <a:rPr lang="en-IN" sz="2800" b="1">
                <a:solidFill>
                  <a:srgbClr val="333333"/>
                </a:solidFill>
                <a:latin typeface="Factoria"/>
                <a:ea typeface="+mj-ea"/>
                <a:cs typeface="+mj-cs"/>
              </a:rPr>
              <a:t>57. Chihuahua (चिहुआहुआ)</a:t>
            </a:r>
          </a:p>
          <a:p>
            <a:pPr>
              <a:spcBef>
                <a:spcPct val="0"/>
              </a:spcBef>
              <a:buNone/>
            </a:pPr>
            <a:r>
              <a:rPr lang="en-IN" sz="2800" b="1">
                <a:solidFill>
                  <a:srgbClr val="333333"/>
                </a:solidFill>
                <a:latin typeface="Factoria"/>
                <a:ea typeface="+mj-ea"/>
                <a:cs typeface="+mj-cs"/>
              </a:rPr>
              <a:t>58. Mumbai, Maharashtra ( मुंबई, महाराष्ट्र)</a:t>
            </a:r>
          </a:p>
          <a:p>
            <a:pPr>
              <a:spcBef>
                <a:spcPct val="0"/>
              </a:spcBef>
              <a:buNone/>
            </a:pPr>
            <a:r>
              <a:rPr lang="en-IN" sz="2800" b="1">
                <a:solidFill>
                  <a:srgbClr val="333333"/>
                </a:solidFill>
                <a:latin typeface="Factoria"/>
                <a:ea typeface="+mj-ea"/>
                <a:cs typeface="+mj-cs"/>
              </a:rPr>
              <a:t>59. Guitar, Spain (गिटार, स्पेन)</a:t>
            </a:r>
          </a:p>
          <a:p>
            <a:pPr>
              <a:spcBef>
                <a:spcPct val="0"/>
              </a:spcBef>
              <a:buNone/>
            </a:pPr>
            <a:r>
              <a:rPr lang="en-IN" sz="2800" b="1">
                <a:solidFill>
                  <a:srgbClr val="333333"/>
                </a:solidFill>
                <a:latin typeface="Factoria"/>
                <a:ea typeface="+mj-ea"/>
                <a:cs typeface="+mj-cs"/>
              </a:rPr>
              <a:t>60. Lords Stadium (लॉर्ड्स स्टेडियम)</a:t>
            </a:r>
            <a:endParaRPr lang="en-US" sz="2800" b="1">
              <a:solidFill>
                <a:srgbClr val="333333"/>
              </a:solidFill>
              <a:latin typeface="Factoria"/>
              <a:ea typeface="+mj-ea"/>
              <a:cs typeface="+mj-cs"/>
            </a:endParaRPr>
          </a:p>
        </p:txBody>
      </p:sp>
    </p:spTree>
    <p:extLst>
      <p:ext uri="{BB962C8B-B14F-4D97-AF65-F5344CB8AC3E}">
        <p14:creationId xmlns:p14="http://schemas.microsoft.com/office/powerpoint/2010/main" val="608935153"/>
      </p:ext>
    </p:extLst>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6F5C2-4206-444D-9F4A-70AA3E376A32}"/>
              </a:ext>
            </a:extLst>
          </p:cNvPr>
          <p:cNvSpPr>
            <a:spLocks noGrp="1"/>
          </p:cNvSpPr>
          <p:nvPr>
            <p:ph type="title"/>
          </p:nvPr>
        </p:nvSpPr>
        <p:spPr>
          <a:xfrm>
            <a:off x="838200" y="365125"/>
            <a:ext cx="10515600" cy="1715256"/>
          </a:xfrm>
        </p:spPr>
        <p:txBody>
          <a:bodyPr vert="horz" lIns="91440" tIns="45720" rIns="91440" bIns="45720" rtlCol="0" anchor="ctr">
            <a:normAutofit fontScale="90000"/>
          </a:bodyPr>
          <a:lstStyle/>
          <a:p>
            <a:r>
              <a:rPr lang="en-IN" b="1">
                <a:solidFill>
                  <a:srgbClr val="333333"/>
                </a:solidFill>
                <a:latin typeface="Factoria"/>
              </a:rPr>
              <a:t>7. Which of the following is not a type of silk?</a:t>
            </a:r>
            <a:br>
              <a:rPr lang="en-IN" b="1">
                <a:solidFill>
                  <a:srgbClr val="333333"/>
                </a:solidFill>
                <a:latin typeface="Factoria"/>
              </a:rPr>
            </a:br>
            <a:r>
              <a:rPr lang="en-IN" b="1">
                <a:solidFill>
                  <a:srgbClr val="333333"/>
                </a:solidFill>
                <a:latin typeface="Factoria"/>
              </a:rPr>
              <a:t>निम्नलिखित में से कौन सा रेशम का प्रकार नहीं है?</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A07F19E9-8A56-034A-9AB3-AD691BA59CB9}"/>
              </a:ext>
            </a:extLst>
          </p:cNvPr>
          <p:cNvSpPr>
            <a:spLocks noGrp="1"/>
          </p:cNvSpPr>
          <p:nvPr>
            <p:ph idx="1"/>
          </p:nvPr>
        </p:nvSpPr>
        <p:spPr>
          <a:xfrm>
            <a:off x="838200" y="2310191"/>
            <a:ext cx="10515600" cy="3866772"/>
          </a:xfrm>
        </p:spPr>
        <p:txBody>
          <a:bodyPr vert="horz" lIns="91440" tIns="45720" rIns="91440" bIns="45720" rtlCol="0">
            <a:noAutofit/>
          </a:bodyPr>
          <a:lstStyle/>
          <a:p>
            <a:r>
              <a:rPr lang="en-IN" sz="3600" b="1">
                <a:solidFill>
                  <a:srgbClr val="333333"/>
                </a:solidFill>
                <a:latin typeface="Factoria"/>
              </a:rPr>
              <a:t>(A) Mulberry silk (शहतूत रेशम)</a:t>
            </a:r>
            <a:br>
              <a:rPr lang="en-IN" sz="3600" b="1">
                <a:solidFill>
                  <a:srgbClr val="333333"/>
                </a:solidFill>
                <a:latin typeface="Factoria"/>
              </a:rPr>
            </a:br>
            <a:r>
              <a:rPr lang="en-IN" sz="3600" b="1">
                <a:solidFill>
                  <a:srgbClr val="333333"/>
                </a:solidFill>
                <a:latin typeface="Factoria"/>
              </a:rPr>
              <a:t>(B) Tassar silk (टसर रेशम)</a:t>
            </a:r>
            <a:br>
              <a:rPr lang="en-IN" sz="3600" b="1">
                <a:solidFill>
                  <a:srgbClr val="333333"/>
                </a:solidFill>
                <a:latin typeface="Factoria"/>
              </a:rPr>
            </a:br>
            <a:r>
              <a:rPr lang="en-IN" sz="3600" b="1">
                <a:solidFill>
                  <a:srgbClr val="333333"/>
                </a:solidFill>
                <a:latin typeface="Factoria"/>
              </a:rPr>
              <a:t>(C) Mooga silk (मूगा रेशम)</a:t>
            </a:r>
            <a:br>
              <a:rPr lang="en-IN" sz="3600" b="1">
                <a:solidFill>
                  <a:srgbClr val="333333"/>
                </a:solidFill>
                <a:latin typeface="Factoria"/>
              </a:rPr>
            </a:br>
            <a:r>
              <a:rPr lang="en-IN" sz="3600" b="1">
                <a:solidFill>
                  <a:srgbClr val="333333"/>
                </a:solidFill>
                <a:latin typeface="Factoria"/>
              </a:rPr>
              <a:t>(D) Moth silk (मोथ रेशम) </a:t>
            </a:r>
          </a:p>
          <a:p>
            <a:endParaRPr lang="en-US" sz="3600" b="1">
              <a:solidFill>
                <a:srgbClr val="333333"/>
              </a:solidFill>
              <a:latin typeface="Factoria"/>
            </a:endParaRPr>
          </a:p>
        </p:txBody>
      </p:sp>
    </p:spTree>
    <p:extLst>
      <p:ext uri="{BB962C8B-B14F-4D97-AF65-F5344CB8AC3E}">
        <p14:creationId xmlns:p14="http://schemas.microsoft.com/office/powerpoint/2010/main" val="667905284"/>
      </p:ext>
    </p:extLst>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E41B2-ECC5-7743-B91F-E0393397CC1E}"/>
              </a:ext>
            </a:extLst>
          </p:cNvPr>
          <p:cNvSpPr>
            <a:spLocks noGrp="1"/>
          </p:cNvSpPr>
          <p:nvPr>
            <p:ph type="title"/>
          </p:nvPr>
        </p:nvSpPr>
        <p:spPr>
          <a:xfrm>
            <a:off x="922866" y="219983"/>
            <a:ext cx="10515600" cy="1325563"/>
          </a:xfrm>
        </p:spPr>
        <p:txBody>
          <a:bodyPr vert="horz" lIns="91440" tIns="45720" rIns="91440" bIns="45720" rtlCol="0" anchor="ctr">
            <a:normAutofit fontScale="90000"/>
          </a:bodyPr>
          <a:lstStyle/>
          <a:p>
            <a:r>
              <a:rPr lang="en-IN" b="1">
                <a:solidFill>
                  <a:srgbClr val="333333"/>
                </a:solidFill>
                <a:latin typeface="Factoria"/>
              </a:rPr>
              <a:t>8. Transplantation of seedling is done in</a:t>
            </a:r>
            <a:br>
              <a:rPr lang="en-IN" b="1">
                <a:solidFill>
                  <a:srgbClr val="333333"/>
                </a:solidFill>
                <a:latin typeface="Factoria"/>
              </a:rPr>
            </a:br>
            <a:r>
              <a:rPr lang="en-IN" b="1">
                <a:solidFill>
                  <a:srgbClr val="333333"/>
                </a:solidFill>
                <a:latin typeface="Factoria"/>
              </a:rPr>
              <a:t>पौध प्रतिरोपण किया जाता है</a:t>
            </a:r>
            <a:endParaRPr lang="en-US" b="1">
              <a:solidFill>
                <a:srgbClr val="333333"/>
              </a:solidFill>
              <a:latin typeface="Factoria"/>
            </a:endParaRPr>
          </a:p>
        </p:txBody>
      </p:sp>
      <p:sp>
        <p:nvSpPr>
          <p:cNvPr id="3" name="Content Placeholder 2">
            <a:extLst>
              <a:ext uri="{FF2B5EF4-FFF2-40B4-BE49-F238E27FC236}">
                <a16:creationId xmlns:a16="http://schemas.microsoft.com/office/drawing/2014/main" id="{4912D94B-CBC1-9444-99B9-3F7E8CBFA7C4}"/>
              </a:ext>
            </a:extLst>
          </p:cNvPr>
          <p:cNvSpPr>
            <a:spLocks noGrp="1"/>
          </p:cNvSpPr>
          <p:nvPr>
            <p:ph idx="1"/>
          </p:nvPr>
        </p:nvSpPr>
        <p:spPr>
          <a:xfrm>
            <a:off x="862391" y="2055434"/>
            <a:ext cx="10515600" cy="4351338"/>
          </a:xfrm>
        </p:spPr>
        <p:txBody>
          <a:bodyPr vert="horz" lIns="91440" tIns="45720" rIns="91440" bIns="45720" rtlCol="0">
            <a:noAutofit/>
          </a:bodyPr>
          <a:lstStyle/>
          <a:p>
            <a:r>
              <a:rPr lang="en-IN" sz="3600" b="1">
                <a:solidFill>
                  <a:srgbClr val="333333"/>
                </a:solidFill>
                <a:latin typeface="Factoria"/>
              </a:rPr>
              <a:t>(A) coffee (कॉफी)</a:t>
            </a:r>
            <a:br>
              <a:rPr lang="en-IN" sz="3600" b="1">
                <a:solidFill>
                  <a:srgbClr val="333333"/>
                </a:solidFill>
                <a:latin typeface="Factoria"/>
              </a:rPr>
            </a:br>
            <a:r>
              <a:rPr lang="en-IN" sz="3600" b="1">
                <a:solidFill>
                  <a:srgbClr val="333333"/>
                </a:solidFill>
                <a:latin typeface="Factoria"/>
              </a:rPr>
              <a:t>(B) cocoa (कोको)</a:t>
            </a:r>
            <a:br>
              <a:rPr lang="en-IN" sz="3600" b="1">
                <a:solidFill>
                  <a:srgbClr val="333333"/>
                </a:solidFill>
                <a:latin typeface="Factoria"/>
              </a:rPr>
            </a:br>
            <a:r>
              <a:rPr lang="en-IN" sz="3600" b="1">
                <a:solidFill>
                  <a:srgbClr val="333333"/>
                </a:solidFill>
                <a:latin typeface="Factoria"/>
              </a:rPr>
              <a:t>(C) rice (चावल)</a:t>
            </a:r>
            <a:br>
              <a:rPr lang="en-IN" sz="3600" b="1">
                <a:solidFill>
                  <a:srgbClr val="333333"/>
                </a:solidFill>
                <a:latin typeface="Factoria"/>
              </a:rPr>
            </a:br>
            <a:r>
              <a:rPr lang="en-IN" sz="3600" b="1">
                <a:solidFill>
                  <a:srgbClr val="333333"/>
                </a:solidFill>
                <a:latin typeface="Factoria"/>
              </a:rPr>
              <a:t>(D) mango (आम)</a:t>
            </a:r>
          </a:p>
          <a:p>
            <a:endParaRPr lang="en-US" sz="3600" b="1">
              <a:solidFill>
                <a:srgbClr val="333333"/>
              </a:solidFill>
              <a:latin typeface="Factoria"/>
            </a:endParaRPr>
          </a:p>
        </p:txBody>
      </p:sp>
    </p:spTree>
    <p:extLst>
      <p:ext uri="{BB962C8B-B14F-4D97-AF65-F5344CB8AC3E}">
        <p14:creationId xmlns:p14="http://schemas.microsoft.com/office/powerpoint/2010/main" val="4293718123"/>
      </p:ext>
    </p:extLst>
  </p:cSld>
  <p:clrMapOvr>
    <a:masterClrMapping/>
  </p:clrMapOvr>
  <p:transition spd="slow">
    <p:comb/>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0</TotalTime>
  <Words>3787</Words>
  <Application>Microsoft Office PowerPoint</Application>
  <PresentationFormat>Widescreen</PresentationFormat>
  <Paragraphs>231</Paragraphs>
  <Slides>71</Slides>
  <Notes>0</Notes>
  <HiddenSlides>0</HiddenSlides>
  <MMClips>10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71</vt:i4>
      </vt:variant>
    </vt:vector>
  </HeadingPairs>
  <TitlesOfParts>
    <vt:vector size="81" baseType="lpstr">
      <vt:lpstr>Arial</vt:lpstr>
      <vt:lpstr>Century Gothic</vt:lpstr>
      <vt:lpstr>Corbel</vt:lpstr>
      <vt:lpstr>Factoria</vt:lpstr>
      <vt:lpstr>Garamond</vt:lpstr>
      <vt:lpstr>Tw Cen MT</vt:lpstr>
      <vt:lpstr>Wingdings</vt:lpstr>
      <vt:lpstr>Savon</vt:lpstr>
      <vt:lpstr>Banded</vt:lpstr>
      <vt:lpstr>Circuit</vt:lpstr>
      <vt:lpstr> QUIZ COMPETITION  31st December ( ORAL )</vt:lpstr>
      <vt:lpstr>1.Which Part Of A Bryophyllum Plant Gives Rise To New Plant ? ब्रायोफिलम पौधे का कौन सा भाग नए पौधे को जन्म देता है</vt:lpstr>
      <vt:lpstr>2. A Rigid Support Tied Around A Fracture Part Is Called  .एक फ्रैक्चर वाले हिस्से के चारों ओर बंधे एक कठोर समर्थन को कहा जाता है</vt:lpstr>
      <vt:lpstr>3.Which is a device to image the sun? सूर्य की छवि बनाने वाला उपकरण कौन सा है?</vt:lpstr>
      <vt:lpstr>4.Cell is a device which सेल एक ऐसा उपकरण है जो</vt:lpstr>
      <vt:lpstr>5. Yeast is used in wine and beer industries because it respires. यीस्ट का उपयोग वाइन और बियर उद्योगों में किया जाता है क्योंकि यह श्वसन करता है</vt:lpstr>
      <vt:lpstr>6.  An oxide is acidic and has a pungent odour. It could be एक ऑक्साइड अम्लीय होता है और इसमें तीखी गंध होती है। यह हो सकता था</vt:lpstr>
      <vt:lpstr>7. Which of the following is not a type of silk? निम्नलिखित में से कौन सा रेशम का प्रकार नहीं है?</vt:lpstr>
      <vt:lpstr>8. Transplantation of seedling is done in पौध प्रतिरोपण किया जाता है</vt:lpstr>
      <vt:lpstr>9. Name a biosphere reserve where the plants and animals are similar to those of the upper Himalayan ranges and lower western ghats. एक बायोस्फीयर रिजर्व का नाम बताइए जहां पौधे और जानवर ऊपरी हिमालय पर्वतमाला और निचले पश्चिमी घाट के समान हैं।</vt:lpstr>
      <vt:lpstr>10. A pendulum oscillates 20 times in 4 seconds. Find its time period. एक लोलक 4 सेकंड में 20 बार दोलन करता है। इसकी समयावधि ज्ञात कीजिए।</vt:lpstr>
      <vt:lpstr>  </vt:lpstr>
      <vt:lpstr>11.Mount Kilim Kilima In Tanzania Is The Highest Mountain In _. तंजानिया में माउंट किलिम किलिमा _ में सबसे ऊंचा पर्वत है।</vt:lpstr>
      <vt:lpstr>12. It Is An S Shaped Ocean यह एक एस आकार का महासागर है</vt:lpstr>
      <vt:lpstr>13. Which of the two rivers are studied in the Rigveda? ऋग्वेद में किन दो नदियों का अध्ययन किया गया है?
</vt:lpstr>
      <vt:lpstr>14. Who composed Meghaduta? मेघदूत की रचना किसने की थी?</vt:lpstr>
      <vt:lpstr>15. When is International Women’s Day celebrated? अंतर्राष्ट्रीय महिला दिवस कब मनाया जाता है?</vt:lpstr>
      <vt:lpstr>16. What is central to Indian Democracy? भारतीय लोकतंत्र का केंद्र बिंदु क्या है?</vt:lpstr>
      <vt:lpstr>17. Government control over the media is known as: मीडिया पर सरकारी नियंत्रण के रूप में जाना जाता है:</vt:lpstr>
      <vt:lpstr> 18. What is cultivation of grapes called’? अंगूर की खेती को क्या कहते हैं?</vt:lpstr>
      <vt:lpstr>19. Who was the first Indian Governor-General of free India? स्वतंत्र भारत के पहले भारतीय गवर्नर-जनरल कौन थे?</vt:lpstr>
      <vt:lpstr>20. When did the Rowlatt Act come into effect? रॉलेट एक्ट कब लागू हुआ?</vt:lpstr>
      <vt:lpstr>21. First Internal Affairs Minister of independent India ? स्वतंत्र भारत के पहले आंतरिक मामलों के मंत्री?</vt:lpstr>
      <vt:lpstr>  </vt:lpstr>
      <vt:lpstr>22. In which place the first Medical college was established in India ? भारत में पहला मेडिकल कॉलेज किस स्थान पर स्थापित किया गया था?</vt:lpstr>
      <vt:lpstr>23. On which riverbank is Goa located? गोवा किस नदी तट पर स्थित है?</vt:lpstr>
      <vt:lpstr>24. Asha ranks 16th from the top and 15th from the bottom in an examination. How many students are there in class? एक परीक्षा में आशा का स्थान ऊपर से 16वां और नीचे से 15वां है। कक्षा में कितने छात्र हैं?</vt:lpstr>
      <vt:lpstr>25. Three of the following four are alike in a certain way and so form a group. Which is the one that not belong to the group? निम्नलिखित चार में से तीन एक निश्चित तरीके से समान हैं और इसलिए एक समूह बनाते हैं। वह कौन सा है जो समूह से संबंधित नहीं है?</vt:lpstr>
      <vt:lpstr>26. How many meaningful English words can be formed from the letters ‘AIPR’ using each letter only once? प्रत्येक अक्षर का केवल एक बार प्रयोग करके ‘AIPR’ अक्षरों से अंग्रेजी के कितने अर्थपूर्ण शब्द बनाए जा सकते हैं?</vt:lpstr>
      <vt:lpstr>27. In a certain code ‘JUST’ is written as #@%$ and ‘LATE’ is written as as$*. How is ‘TASTE’ written in that code?  एक निश्चित कोड में ‘JUST’ को #@%$ लिखा जाता है और ‘LATE’ को as$* लिखा जाता है। उसी कोड में ‘TASTE’ को किस प्रकार लिखा जाता है</vt:lpstr>
      <vt:lpstr>28. Tennis don Trophy : Tennis :: Walker’s Cup :  टेनिस डॉन ट्रॉफी : टेनिस :: वॉकर्स कप :</vt:lpstr>
      <vt:lpstr>29. ATM means एटीएम का अर्थ है</vt:lpstr>
      <vt:lpstr>30. The office of the UN General Assembly is in संयुक्त राष्ट्र महासभा का कार्यालय में है</vt:lpstr>
      <vt:lpstr>31. Which state has signed Bollywood actor Sanjay Dutt as the brand ambassador for its Golden jubilee celebrations? किस राज्य ने बॉलीवुड अभिनेता संजय दत्त को अपने स्वर्ण जयंती समारोह के लिए ब्रांड एंबेसडर के रूप में साइन किया है?</vt:lpstr>
      <vt:lpstr>  </vt:lpstr>
      <vt:lpstr>32. Hanukkah, is a celebration held every year by which group of population? हनुक्का, जनसंख्या के किस समूह द्वारा प्रतिवर्ष आयोजित किया जाने वाला उत्सव है?</vt:lpstr>
      <vt:lpstr>33. Which Indian cricketer recently became the third highest wicket-taker in Tests? कौन सा भारतीय क्रिकेटर हाल ही में टेस्ट में तीसरा सबसे अधिक विकेट लेने वाला गेंदबाज बना है?</vt:lpstr>
      <vt:lpstr>34. Which social networking platform is set to rename itself as “Meta”? कौन सा सोशल नेटवर्किंग प्लेटफॉर्म खुद को “मेटा” के रूप में बदलने के लिए तैयार है?</vt:lpstr>
      <vt:lpstr>35.Bhavani Devi, who recently won the title at Charlellville Competition in France, is associated with which sports? भवानी देवी, जिन्होंने हाल ही में फ्रांस में चार्लेविल प्रतियोगिता में खिताब जीता है, किस खेल से जुड़ी हैं?</vt:lpstr>
      <vt:lpstr>36. Which state has clinched its third victory in the Syed Mushtaq Ali Trophy? सैयद मुश्ताक अली ट्रॉफी में किस राज्य ने तीसरी जीत हासिल की है?</vt:lpstr>
      <vt:lpstr>37. Which birth anniversary of Dr. Rajendra Prasad observed on 3 December 2021? 3 दिसंबर 2021 को डॉ राजेंद्र प्रसाद की कौन सी जयंती मनाई गई?</vt:lpstr>
      <vt:lpstr>38. In December 2021, who has become the third player in the world to take all 10 wickets in an innings of the cricket match? दिसंबर 2021 में, क्रिकेट मैच की एक पारी में सभी 10 विकेट लेने वाले दुनिया के तीसरे खिलाड़ी कौन बने हैं?</vt:lpstr>
      <vt:lpstr>39. In December 2021, who among the following has been chosen for ‘Asom Bhaibav’ award by the Assam government? दिसंबर 2021 में, असम सरकार द्वारा निम्नलिखित में से किसे ‘असम भाईव’ पुरस्कार के लिए चुना गया है?</vt:lpstr>
      <vt:lpstr>40. Padma Shri awardee, Vinod Dua passed away in December 2021, He was related to which profession? पद्म श्री पुरस्कार से सम्मानित विनोद दुआ का दिसंबर 2021 में निधन हो गया, वह किस पेशे से संबंधित थे?</vt:lpstr>
      <vt:lpstr>41. Identify this musical instrument.(इस वाद्य यंत्र को पहचानिए।)</vt:lpstr>
      <vt:lpstr>  </vt:lpstr>
      <vt:lpstr>42 . Name the singer as well as the film.(फिल्म के साथ-साथ गायक का नाम भी बताएं)</vt:lpstr>
      <vt:lpstr>43 Identify the product related to it. (इससे संबंधित उत्पाद की पहचान करें)</vt:lpstr>
      <vt:lpstr>44. Name the animal. (जानवर का नाम बताइए।)</vt:lpstr>
      <vt:lpstr>45. Name the singer as well as the film.(फिल्म के साथ-साथ गायक का नाम भी बताएं)</vt:lpstr>
      <vt:lpstr>46. Name the tv serial related to this audio. (इस ऑडियो से जुड़े टीवी सीरियल का नाम बताइए।)</vt:lpstr>
      <vt:lpstr>47. Name the commercial product. (वाणिज्यिक उत्पाद का नाम दें)</vt:lpstr>
      <vt:lpstr>48. Identify the song. (गीत को पहचानें)</vt:lpstr>
      <vt:lpstr>49. Name the cartoon serial attached to this audio clip.(इस ऑडियो क्लिप से जुड़े कार्टून सीरियल का नाम बताएं)</vt:lpstr>
      <vt:lpstr>50. Identify the bird . (पक्षी को पहचानें)</vt:lpstr>
      <vt:lpstr>51.What is the name of this extinct flightless bird, which was endemic to the island of Mauritius in the Indian Ocean? इस विलुप्त उड़ान रहित पक्षी का नाम क्या है, जो हिंद महासागर में मॉरीशस द्वीप के लिए स्थानिक था?</vt:lpstr>
      <vt:lpstr>52. This picture reminds you of which famous movie series? यह तस्वीर आपको किस प्रसिद्ध फिल्म श्रृंखला की याद दिलाती है?</vt:lpstr>
      <vt:lpstr>53. This lotus shaped building is a multi-performing arts center located in New South Wales, Australia. Can you name the building from the picture? कमल के आकार की यह इमारत ऑस्ट्रेलिया के न्यू साउथ वेल्स में स्थित एक बहु-निष्पादन कला केंद्र है। क्या आप तस्वीर से इमारत का नाम बता सकते हैं?</vt:lpstr>
      <vt:lpstr>54. What is the approximate value of this mathematical constant? इस गणितीय नियतांक का लगभग मान क्या है?</vt:lpstr>
      <vt:lpstr>55. Built to protect the country from invaders, this is the only monument in the world that is visible from space. Name the place. देश को आक्रमणकारियों से बचाने के लिए बनाया गया यह दुनिया का एकमात्र स्मारक है जो अंतरिक्ष से दिखाई देता है। जगह का नाम बताइए।</vt:lpstr>
      <vt:lpstr>56. The first ever female  to be the Prime Minister of a country. Identify her and tell the name of the country related to her. ( किसी देश की प्रधानमंत्री बनने वाली पहली महिला। उसे पहचानें और उससे जुड़े देश का नाम बताएं)</vt:lpstr>
      <vt:lpstr>57. Name the breed of dog it belongs to. (उस कुत्ते की नस्ल का नाम बताइए जिससे वह संबंधित है)</vt:lpstr>
      <vt:lpstr>58. The largest city of India and name the state as well (भारत का सबसे बड़ा शहर और राज्य का नाम भी)</vt:lpstr>
      <vt:lpstr>59. Identify the musical instrument and say the name of the country related to its origin. (संगीत वाद्ययंत्र की पहचान करें और इसकी उत्पत्ति से संबंधित देश का नाम बताएं।)</vt:lpstr>
      <vt:lpstr>60. Identify the stadium which is known as the Home of Cricket. (उस स्टेडियम की पहचान करें जिसे क्रिकेट का घर कहा जाता है।)</vt:lpstr>
      <vt:lpstr>ANSWERS</vt:lpstr>
      <vt:lpstr>ANSWERS</vt:lpstr>
      <vt:lpstr>ANSWERS</vt:lpstr>
      <vt:lpstr>ANSWERS</vt:lpstr>
      <vt:lpstr>ANSWERS</vt:lpstr>
      <vt:lpstr>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AJMAT ALI</dc:creator>
  <cp:lastModifiedBy>PAWAN RAY</cp:lastModifiedBy>
  <cp:revision>35</cp:revision>
  <dcterms:created xsi:type="dcterms:W3CDTF">2021-12-04T07:25:55Z</dcterms:created>
  <dcterms:modified xsi:type="dcterms:W3CDTF">2021-12-27T14:48:11Z</dcterms:modified>
</cp:coreProperties>
</file>